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2399288" cy="43200638"/>
  <p:notesSz cx="6858000" cy="9144000"/>
  <p:defaultTextStyle>
    <a:defPPr>
      <a:defRPr lang="zh-CN"/>
    </a:defPPr>
    <a:lvl1pPr marL="0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1pPr>
    <a:lvl2pPr marL="2030385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2pPr>
    <a:lvl3pPr marL="4060771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3pPr>
    <a:lvl4pPr marL="6091155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4pPr>
    <a:lvl5pPr marL="8121541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5pPr>
    <a:lvl6pPr marL="10151926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6pPr>
    <a:lvl7pPr marL="12182311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7pPr>
    <a:lvl8pPr marL="14212697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8pPr>
    <a:lvl9pPr marL="16243081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00"/>
    <a:srgbClr val="CBEDDD"/>
    <a:srgbClr val="99CCFF"/>
    <a:srgbClr val="003399"/>
    <a:srgbClr val="F9C791"/>
    <a:srgbClr val="FAD4AB"/>
    <a:srgbClr val="FFFFFF"/>
    <a:srgbClr val="FBC891"/>
    <a:srgbClr val="FFCC00"/>
    <a:srgbClr val="204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51" autoAdjust="0"/>
    <p:restoredTop sz="96429" autoAdjust="0"/>
  </p:normalViewPr>
  <p:slideViewPr>
    <p:cSldViewPr snapToGrid="0">
      <p:cViewPr varScale="1">
        <p:scale>
          <a:sx n="18" d="100"/>
          <a:sy n="18" d="100"/>
        </p:scale>
        <p:origin x="3300" y="6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97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52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09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82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30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2021/4/20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88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2021/4/20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27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59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55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2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A956D-0884-4C61-B58F-50C008D6319B}" type="datetimeFigureOut">
              <a:rPr lang="zh-CN" altLang="en-US" smtClean="0"/>
              <a:pPr/>
              <a:t>2021/4/20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96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" y="19889881"/>
            <a:ext cx="8577763" cy="5388232"/>
          </a:xfrm>
          <a:prstGeom prst="rect">
            <a:avLst/>
          </a:prstGeom>
        </p:spPr>
      </p:pic>
      <p:pic>
        <p:nvPicPr>
          <p:cNvPr id="173" name="图片 1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162" y="20212341"/>
            <a:ext cx="13355757" cy="4884588"/>
          </a:xfrm>
          <a:prstGeom prst="rect">
            <a:avLst/>
          </a:prstGeom>
        </p:spPr>
      </p:pic>
      <p:sp>
        <p:nvSpPr>
          <p:cNvPr id="165" name="圆角矩形 164"/>
          <p:cNvSpPr/>
          <p:nvPr/>
        </p:nvSpPr>
        <p:spPr>
          <a:xfrm>
            <a:off x="10139476" y="38757424"/>
            <a:ext cx="6240908" cy="1581156"/>
          </a:xfrm>
          <a:prstGeom prst="roundRect">
            <a:avLst/>
          </a:prstGeom>
          <a:solidFill>
            <a:srgbClr val="99CCFF"/>
          </a:solidFill>
          <a:ln w="3175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68" name="圆角矩形 167"/>
          <p:cNvSpPr/>
          <p:nvPr/>
        </p:nvSpPr>
        <p:spPr>
          <a:xfrm>
            <a:off x="10156636" y="40639583"/>
            <a:ext cx="6237876" cy="1200075"/>
          </a:xfrm>
          <a:prstGeom prst="roundRect">
            <a:avLst/>
          </a:prstGeom>
          <a:solidFill>
            <a:srgbClr val="99CCFF"/>
          </a:solidFill>
          <a:ln w="3175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8" name="Rounded Rectangle 27"/>
          <p:cNvSpPr/>
          <p:nvPr/>
        </p:nvSpPr>
        <p:spPr bwMode="auto">
          <a:xfrm>
            <a:off x="600578" y="17475939"/>
            <a:ext cx="3731579" cy="665083"/>
          </a:xfrm>
          <a:prstGeom prst="roundRect">
            <a:avLst>
              <a:gd name="adj" fmla="val 5613"/>
            </a:avLst>
          </a:prstGeom>
          <a:solidFill>
            <a:srgbClr val="99CCFF"/>
          </a:solidFill>
          <a:ln w="31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defTabSz="291873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-1040"/>
            <a:ext cx="32399288" cy="462940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0">
                <a:srgbClr val="6FA4DA"/>
              </a:gs>
              <a:gs pos="0">
                <a:srgbClr val="A6C7EA"/>
              </a:gs>
              <a:gs pos="8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202"/>
          </a:p>
        </p:txBody>
      </p:sp>
      <p:sp>
        <p:nvSpPr>
          <p:cNvPr id="5" name="文本框 4"/>
          <p:cNvSpPr txBox="1"/>
          <p:nvPr/>
        </p:nvSpPr>
        <p:spPr>
          <a:xfrm>
            <a:off x="2417229" y="393974"/>
            <a:ext cx="27530362" cy="370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基于声波谐振器的气体检测</a:t>
            </a:r>
            <a:endParaRPr lang="en-US" altLang="zh-CN" sz="88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学生：李东升； 学号：</a:t>
            </a:r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3140104566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； 专业：机械电子工程</a:t>
            </a:r>
            <a:endParaRPr lang="en-US" altLang="zh-CN" sz="5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指导教师：谢金 教授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196723" y="6054046"/>
            <a:ext cx="1543092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931"/>
              </a:spcBef>
              <a:buFont typeface="Arial" charset="0"/>
              <a:buChar char="•"/>
              <a:defRPr/>
            </a:pPr>
            <a:r>
              <a:rPr lang="zh-CN" altLang="en-US" sz="4400" spc="-78" dirty="0">
                <a:latin typeface="楷体" panose="02010609060101010101" pitchFamily="49" charset="-122"/>
                <a:ea typeface="楷体" panose="02010609060101010101" pitchFamily="49" charset="-122"/>
              </a:rPr>
              <a:t>气体传感器主要应用于环境智能监控，呼出气体检测，燃气泄漏检测。</a:t>
            </a:r>
            <a:endParaRPr lang="en-US" sz="4400" spc="-78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931"/>
              </a:spcBef>
              <a:buFont typeface="Arial" charset="0"/>
              <a:buChar char="•"/>
              <a:defRPr/>
            </a:pPr>
            <a:r>
              <a:rPr lang="zh-CN" altLang="en-US" sz="4400" spc="-78" dirty="0">
                <a:latin typeface="楷体" panose="02010609060101010101" pitchFamily="49" charset="-122"/>
                <a:ea typeface="楷体" panose="02010609060101010101" pitchFamily="49" charset="-122"/>
              </a:rPr>
              <a:t>气体传感器朝着尺寸小、耗能低、易集成的微型化方向发展。</a:t>
            </a:r>
            <a:endParaRPr lang="en-US" sz="4400" spc="-78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931"/>
              </a:spcBef>
              <a:buFont typeface="Arial" charset="0"/>
              <a:buChar char="•"/>
              <a:defRPr/>
            </a:pPr>
            <a:r>
              <a:rPr lang="zh-CN" altLang="en-US" sz="4400" spc="-78" dirty="0">
                <a:latin typeface="楷体" panose="02010609060101010101" pitchFamily="49" charset="-122"/>
                <a:ea typeface="楷体" panose="02010609060101010101" pitchFamily="49" charset="-122"/>
              </a:rPr>
              <a:t>声表面波谐振式传感器稳定性高、结构简单、能耗低，输入输出信号均为数字信号，更易于与控制系统集成。</a:t>
            </a:r>
            <a:endParaRPr lang="en-US" sz="3879" spc="-78" dirty="0"/>
          </a:p>
        </p:txBody>
      </p: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1318771" y="4911512"/>
            <a:ext cx="3852424" cy="1244464"/>
            <a:chOff x="1431925" y="4766647"/>
            <a:chExt cx="4966781" cy="1400791"/>
          </a:xfrm>
        </p:grpSpPr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1574312" y="4766647"/>
              <a:ext cx="4824394" cy="1223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研究背景</a:t>
              </a:r>
              <a:r>
                <a:rPr lang="en-US" altLang="zh-CN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</a:p>
          </p:txBody>
        </p: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431925" y="5888038"/>
              <a:ext cx="4795743" cy="279400"/>
              <a:chOff x="914400" y="5978525"/>
              <a:chExt cx="4795743" cy="279400"/>
            </a:xfrm>
          </p:grpSpPr>
          <p:cxnSp>
            <p:nvCxnSpPr>
              <p:cNvPr id="11" name="AutoShape 43"/>
              <p:cNvCxnSpPr>
                <a:cxnSpLocks noChangeShapeType="1"/>
              </p:cNvCxnSpPr>
              <p:nvPr/>
            </p:nvCxnSpPr>
            <p:spPr bwMode="auto">
              <a:xfrm>
                <a:off x="1176338" y="6105525"/>
                <a:ext cx="4533805" cy="1529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Rectangle 44"/>
              <p:cNvSpPr>
                <a:spLocks noChangeArrowheads="1"/>
              </p:cNvSpPr>
              <p:nvPr/>
            </p:nvSpPr>
            <p:spPr bwMode="auto">
              <a:xfrm>
                <a:off x="914400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1196722" y="11489177"/>
            <a:ext cx="14053107" cy="1253069"/>
            <a:chOff x="1431925" y="4756960"/>
            <a:chExt cx="18118129" cy="1410478"/>
          </a:xfrm>
        </p:grpSpPr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1606311" y="4756960"/>
              <a:ext cx="17943743" cy="122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声表面波谐振式气体传感器工作原理</a:t>
              </a:r>
              <a:r>
                <a:rPr lang="en-US" altLang="zh-CN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</a:p>
          </p:txBody>
        </p: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1431925" y="5888038"/>
              <a:ext cx="17584173" cy="279400"/>
              <a:chOff x="914400" y="5978525"/>
              <a:chExt cx="17584173" cy="279400"/>
            </a:xfrm>
          </p:grpSpPr>
          <p:cxnSp>
            <p:nvCxnSpPr>
              <p:cNvPr id="16" name="AutoShape 43"/>
              <p:cNvCxnSpPr>
                <a:cxnSpLocks noChangeShapeType="1"/>
              </p:cNvCxnSpPr>
              <p:nvPr/>
            </p:nvCxnSpPr>
            <p:spPr bwMode="auto">
              <a:xfrm>
                <a:off x="1176338" y="6105525"/>
                <a:ext cx="17322235" cy="16567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" name="Rectangle 44"/>
              <p:cNvSpPr>
                <a:spLocks noChangeArrowheads="1"/>
              </p:cNvSpPr>
              <p:nvPr/>
            </p:nvSpPr>
            <p:spPr bwMode="auto">
              <a:xfrm>
                <a:off x="914400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552366" y="17461675"/>
            <a:ext cx="393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气敏材料吸附气体</a:t>
            </a:r>
          </a:p>
        </p:txBody>
      </p:sp>
      <p:sp>
        <p:nvSpPr>
          <p:cNvPr id="52" name="TextBox 38"/>
          <p:cNvSpPr txBox="1">
            <a:spLocks noChangeArrowheads="1"/>
          </p:cNvSpPr>
          <p:nvPr/>
        </p:nvSpPr>
        <p:spPr bwMode="auto">
          <a:xfrm>
            <a:off x="17327594" y="37881580"/>
            <a:ext cx="14244271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0033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结论与展望</a:t>
            </a:r>
            <a:endParaRPr lang="en-US" altLang="zh-CN" b="1" dirty="0">
              <a:solidFill>
                <a:srgbClr val="0033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：（</a:t>
            </a:r>
            <a:r>
              <a:rPr lang="en-US" altLang="zh-CN" sz="42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）研究了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以纳米钯修饰氧化石墨烯为气敏材料，以声表面波谐振器为感应平台的氢气传感器；（</a:t>
            </a:r>
            <a:r>
              <a:rPr lang="en-US" altLang="zh-CN" sz="4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）该传感器有较好的线性度、较快的响应速度（</a:t>
            </a:r>
            <a:r>
              <a:rPr lang="en-US" altLang="zh-CN" sz="4200" dirty="0">
                <a:latin typeface="楷体" panose="02010609060101010101" pitchFamily="49" charset="-122"/>
                <a:ea typeface="楷体" panose="02010609060101010101" pitchFamily="49" charset="-122"/>
              </a:rPr>
              <a:t>5s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），较好的选择性。</a:t>
            </a:r>
            <a:endParaRPr lang="en-US" altLang="zh-CN" sz="4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 展望：</a:t>
            </a:r>
            <a:r>
              <a:rPr lang="en-US" altLang="zh-CN" sz="4200" dirty="0">
                <a:latin typeface="楷体" panose="02010609060101010101" pitchFamily="49" charset="-122"/>
                <a:ea typeface="楷体" panose="02010609060101010101" pitchFamily="49" charset="-122"/>
              </a:rPr>
              <a:t>(1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）氧化石墨烯和纳米钯均匀性工艺研究；（</a:t>
            </a:r>
            <a:r>
              <a:rPr lang="en-US" altLang="zh-CN" sz="4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）搭建传感电路，形成完整气体测试系统，并实际应用。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17154490" y="37887098"/>
            <a:ext cx="14011789" cy="14960"/>
          </a:xfrm>
          <a:prstGeom prst="line">
            <a:avLst/>
          </a:prstGeom>
          <a:ln w="1270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72"/>
          <p:cNvGrpSpPr>
            <a:grpSpLocks/>
          </p:cNvGrpSpPr>
          <p:nvPr/>
        </p:nvGrpSpPr>
        <p:grpSpPr bwMode="auto">
          <a:xfrm>
            <a:off x="17406751" y="4869879"/>
            <a:ext cx="5595494" cy="1152063"/>
            <a:chOff x="1736157" y="4870654"/>
            <a:chExt cx="7214055" cy="1296784"/>
          </a:xfrm>
        </p:grpSpPr>
        <p:sp>
          <p:nvSpPr>
            <p:cNvPr id="69" name="Text Box 30"/>
            <p:cNvSpPr txBox="1">
              <a:spLocks noChangeArrowheads="1"/>
            </p:cNvSpPr>
            <p:nvPr/>
          </p:nvSpPr>
          <p:spPr bwMode="auto">
            <a:xfrm>
              <a:off x="1951660" y="4870654"/>
              <a:ext cx="6998552" cy="122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实验结果分析</a:t>
              </a:r>
              <a:r>
                <a:rPr lang="en-US" altLang="zh-CN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</a:p>
          </p:txBody>
        </p:sp>
        <p:grpSp>
          <p:nvGrpSpPr>
            <p:cNvPr id="70" name="Group 55"/>
            <p:cNvGrpSpPr>
              <a:grpSpLocks/>
            </p:cNvGrpSpPr>
            <p:nvPr/>
          </p:nvGrpSpPr>
          <p:grpSpPr bwMode="auto">
            <a:xfrm>
              <a:off x="1736157" y="5888038"/>
              <a:ext cx="6846460" cy="279400"/>
              <a:chOff x="1218632" y="5978525"/>
              <a:chExt cx="6846460" cy="279400"/>
            </a:xfrm>
          </p:grpSpPr>
          <p:cxnSp>
            <p:nvCxnSpPr>
              <p:cNvPr id="71" name="AutoShape 43"/>
              <p:cNvCxnSpPr>
                <a:cxnSpLocks noChangeShapeType="1"/>
              </p:cNvCxnSpPr>
              <p:nvPr/>
            </p:nvCxnSpPr>
            <p:spPr bwMode="auto">
              <a:xfrm>
                <a:off x="1442543" y="6105525"/>
                <a:ext cx="6622549" cy="12699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" name="Rectangle 44"/>
              <p:cNvSpPr>
                <a:spLocks noChangeArrowheads="1"/>
              </p:cNvSpPr>
              <p:nvPr/>
            </p:nvSpPr>
            <p:spPr bwMode="auto">
              <a:xfrm>
                <a:off x="1218632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17299394" y="6102201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a)</a:t>
            </a:r>
            <a:endParaRPr lang="zh-CN" altLang="en-US" sz="3103" b="1" dirty="0"/>
          </a:p>
        </p:txBody>
      </p:sp>
      <p:sp>
        <p:nvSpPr>
          <p:cNvPr id="78" name="文本框 77"/>
          <p:cNvSpPr txBox="1"/>
          <p:nvPr/>
        </p:nvSpPr>
        <p:spPr>
          <a:xfrm>
            <a:off x="24300514" y="6069993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b)</a:t>
            </a:r>
            <a:endParaRPr lang="zh-CN" altLang="en-US" sz="3103" b="1" dirty="0"/>
          </a:p>
        </p:txBody>
      </p:sp>
      <p:sp>
        <p:nvSpPr>
          <p:cNvPr id="49" name="Rounded Rectangle 27"/>
          <p:cNvSpPr/>
          <p:nvPr/>
        </p:nvSpPr>
        <p:spPr bwMode="auto">
          <a:xfrm>
            <a:off x="5133638" y="17522377"/>
            <a:ext cx="6501506" cy="665083"/>
          </a:xfrm>
          <a:prstGeom prst="roundRect">
            <a:avLst>
              <a:gd name="adj" fmla="val 5613"/>
            </a:avLst>
          </a:prstGeom>
          <a:solidFill>
            <a:srgbClr val="99CC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defTabSz="291873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062594" y="17517066"/>
            <a:ext cx="661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质量、粘弹性和导电性发生变化</a:t>
            </a:r>
          </a:p>
        </p:txBody>
      </p:sp>
      <p:sp>
        <p:nvSpPr>
          <p:cNvPr id="51" name="Rounded Rectangle 27"/>
          <p:cNvSpPr/>
          <p:nvPr/>
        </p:nvSpPr>
        <p:spPr bwMode="auto">
          <a:xfrm>
            <a:off x="1620993" y="24975490"/>
            <a:ext cx="13432373" cy="1296000"/>
          </a:xfrm>
          <a:prstGeom prst="roundRect">
            <a:avLst>
              <a:gd name="adj" fmla="val 5613"/>
            </a:avLst>
          </a:prstGeom>
          <a:solidFill>
            <a:srgbClr val="99CC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defTabSz="291873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512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797976" y="25056897"/>
            <a:ext cx="13255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本文研究以声表面波谐振器为感应平台，以纳米粒子修饰的氧化石墨烯为气敏材料的新型气体传感器。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7375585" y="13033135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c)</a:t>
            </a:r>
            <a:endParaRPr lang="zh-CN" altLang="en-US" sz="3103" b="1" dirty="0"/>
          </a:p>
        </p:txBody>
      </p:sp>
      <p:sp>
        <p:nvSpPr>
          <p:cNvPr id="85" name="文本框 84"/>
          <p:cNvSpPr txBox="1"/>
          <p:nvPr/>
        </p:nvSpPr>
        <p:spPr>
          <a:xfrm>
            <a:off x="24412449" y="13054015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d)</a:t>
            </a:r>
            <a:endParaRPr lang="zh-CN" altLang="en-US" sz="3103" b="1" dirty="0"/>
          </a:p>
        </p:txBody>
      </p:sp>
      <p:sp>
        <p:nvSpPr>
          <p:cNvPr id="86" name="圆角矩形 85"/>
          <p:cNvSpPr/>
          <p:nvPr/>
        </p:nvSpPr>
        <p:spPr>
          <a:xfrm>
            <a:off x="17550565" y="11524203"/>
            <a:ext cx="13798331" cy="1431042"/>
          </a:xfrm>
          <a:prstGeom prst="roundRect">
            <a:avLst/>
          </a:prstGeom>
          <a:solidFill>
            <a:srgbClr val="CBEDDD"/>
          </a:solidFill>
          <a:ln w="31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87" name="文本框 86"/>
          <p:cNvSpPr txBox="1"/>
          <p:nvPr/>
        </p:nvSpPr>
        <p:spPr>
          <a:xfrm>
            <a:off x="17550565" y="11630338"/>
            <a:ext cx="137057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Both"/>
            </a:pP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2</a:t>
            </a:r>
            <a:r>
              <a:rPr lang="el-GR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μ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L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气敏材料在指宽为</a:t>
            </a:r>
            <a:r>
              <a:rPr lang="el-GR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6μ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m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的声表面波谐振器上频率偏移图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  <a:p>
            <a:pPr marL="514350" indent="-514350" algn="just">
              <a:buFontTx/>
              <a:buAutoNum type="alphaLcParenBoth"/>
            </a:pP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1</a:t>
            </a:r>
            <a:r>
              <a:rPr lang="el-GR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μ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L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气敏材料在指宽为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5</a:t>
            </a:r>
            <a:r>
              <a:rPr lang="el-GR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μ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m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的声表面波谐振器上频率偏移图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17366884" y="19929594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e)</a:t>
            </a:r>
            <a:endParaRPr lang="zh-CN" altLang="en-US" sz="3103" b="1" dirty="0"/>
          </a:p>
        </p:txBody>
      </p:sp>
      <p:sp>
        <p:nvSpPr>
          <p:cNvPr id="91" name="文本框 90"/>
          <p:cNvSpPr txBox="1"/>
          <p:nvPr/>
        </p:nvSpPr>
        <p:spPr>
          <a:xfrm>
            <a:off x="17438682" y="25323967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f)</a:t>
            </a:r>
            <a:endParaRPr lang="zh-CN" altLang="en-US" sz="3103" b="1" dirty="0"/>
          </a:p>
        </p:txBody>
      </p:sp>
      <p:sp>
        <p:nvSpPr>
          <p:cNvPr id="94" name="文本框 93"/>
          <p:cNvSpPr txBox="1"/>
          <p:nvPr/>
        </p:nvSpPr>
        <p:spPr>
          <a:xfrm>
            <a:off x="24681668" y="25371685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g)</a:t>
            </a:r>
            <a:endParaRPr lang="zh-CN" altLang="en-US" sz="3103" b="1" dirty="0"/>
          </a:p>
        </p:txBody>
      </p:sp>
      <p:sp>
        <p:nvSpPr>
          <p:cNvPr id="95" name="文本框 94"/>
          <p:cNvSpPr txBox="1"/>
          <p:nvPr/>
        </p:nvSpPr>
        <p:spPr>
          <a:xfrm>
            <a:off x="17397941" y="31347191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h)</a:t>
            </a:r>
            <a:endParaRPr lang="zh-CN" altLang="en-US" sz="3103" b="1" dirty="0"/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8" y="96470"/>
            <a:ext cx="3695438" cy="3695438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7FC"/>
              </a:clrFrom>
              <a:clrTo>
                <a:srgbClr val="FFF7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941" y="111653"/>
            <a:ext cx="3644614" cy="3644614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635" y="13228507"/>
            <a:ext cx="5365008" cy="4105432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0" y="13319088"/>
            <a:ext cx="10019979" cy="4104318"/>
          </a:xfrm>
          <a:prstGeom prst="rect">
            <a:avLst/>
          </a:prstGeom>
        </p:spPr>
      </p:pic>
      <p:sp>
        <p:nvSpPr>
          <p:cNvPr id="108" name="Rounded Rectangle 27"/>
          <p:cNvSpPr/>
          <p:nvPr/>
        </p:nvSpPr>
        <p:spPr bwMode="auto">
          <a:xfrm>
            <a:off x="12298263" y="17510896"/>
            <a:ext cx="4022811" cy="665083"/>
          </a:xfrm>
          <a:prstGeom prst="roundRect">
            <a:avLst>
              <a:gd name="adj" fmla="val 5613"/>
            </a:avLst>
          </a:prstGeom>
          <a:solidFill>
            <a:srgbClr val="99CC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defTabSz="291873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12166640" y="17518131"/>
            <a:ext cx="448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谐振器谐振频率改变</a:t>
            </a:r>
          </a:p>
        </p:txBody>
      </p:sp>
      <p:sp>
        <p:nvSpPr>
          <p:cNvPr id="22" name="右箭头 21"/>
          <p:cNvSpPr/>
          <p:nvPr/>
        </p:nvSpPr>
        <p:spPr>
          <a:xfrm>
            <a:off x="4480793" y="17648404"/>
            <a:ext cx="590510" cy="390066"/>
          </a:xfrm>
          <a:prstGeom prst="rightArrow">
            <a:avLst/>
          </a:prstGeom>
          <a:solidFill>
            <a:srgbClr val="CBE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10" name="右箭头 109"/>
          <p:cNvSpPr/>
          <p:nvPr/>
        </p:nvSpPr>
        <p:spPr>
          <a:xfrm>
            <a:off x="11701694" y="17641556"/>
            <a:ext cx="525075" cy="390066"/>
          </a:xfrm>
          <a:prstGeom prst="rightArrow">
            <a:avLst/>
          </a:prstGeom>
          <a:solidFill>
            <a:srgbClr val="CBE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grpSp>
        <p:nvGrpSpPr>
          <p:cNvPr id="111" name="Group 72"/>
          <p:cNvGrpSpPr>
            <a:grpSpLocks/>
          </p:cNvGrpSpPr>
          <p:nvPr/>
        </p:nvGrpSpPr>
        <p:grpSpPr bwMode="auto">
          <a:xfrm>
            <a:off x="1337448" y="18728526"/>
            <a:ext cx="3852424" cy="1244464"/>
            <a:chOff x="1431925" y="4766647"/>
            <a:chExt cx="4966781" cy="1400791"/>
          </a:xfrm>
        </p:grpSpPr>
        <p:sp>
          <p:nvSpPr>
            <p:cNvPr id="112" name="Text Box 30"/>
            <p:cNvSpPr txBox="1">
              <a:spLocks noChangeArrowheads="1"/>
            </p:cNvSpPr>
            <p:nvPr/>
          </p:nvSpPr>
          <p:spPr bwMode="auto">
            <a:xfrm>
              <a:off x="1574312" y="4766647"/>
              <a:ext cx="4824394" cy="1223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研究内容</a:t>
              </a:r>
              <a:r>
                <a:rPr lang="en-US" altLang="zh-CN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</a:p>
          </p:txBody>
        </p:sp>
        <p:grpSp>
          <p:nvGrpSpPr>
            <p:cNvPr id="113" name="Group 55"/>
            <p:cNvGrpSpPr>
              <a:grpSpLocks/>
            </p:cNvGrpSpPr>
            <p:nvPr/>
          </p:nvGrpSpPr>
          <p:grpSpPr bwMode="auto">
            <a:xfrm>
              <a:off x="1431925" y="5888038"/>
              <a:ext cx="4795743" cy="279400"/>
              <a:chOff x="914400" y="5978525"/>
              <a:chExt cx="4795743" cy="279400"/>
            </a:xfrm>
          </p:grpSpPr>
          <p:cxnSp>
            <p:nvCxnSpPr>
              <p:cNvPr id="114" name="AutoShape 43"/>
              <p:cNvCxnSpPr>
                <a:cxnSpLocks noChangeShapeType="1"/>
              </p:cNvCxnSpPr>
              <p:nvPr/>
            </p:nvCxnSpPr>
            <p:spPr bwMode="auto">
              <a:xfrm>
                <a:off x="1176338" y="6105525"/>
                <a:ext cx="4533805" cy="1529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5" name="Rectangle 44"/>
              <p:cNvSpPr>
                <a:spLocks noChangeArrowheads="1"/>
              </p:cNvSpPr>
              <p:nvPr/>
            </p:nvSpPr>
            <p:spPr bwMode="auto">
              <a:xfrm>
                <a:off x="914400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116" name="图片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020" y="20460859"/>
            <a:ext cx="7422564" cy="4121626"/>
          </a:xfrm>
          <a:prstGeom prst="rect">
            <a:avLst/>
          </a:prstGeom>
        </p:spPr>
      </p:pic>
      <p:grpSp>
        <p:nvGrpSpPr>
          <p:cNvPr id="117" name="Group 72"/>
          <p:cNvGrpSpPr>
            <a:grpSpLocks/>
          </p:cNvGrpSpPr>
          <p:nvPr/>
        </p:nvGrpSpPr>
        <p:grpSpPr bwMode="auto">
          <a:xfrm>
            <a:off x="1507858" y="26428165"/>
            <a:ext cx="8940356" cy="1244464"/>
            <a:chOff x="1431925" y="4766647"/>
            <a:chExt cx="11526457" cy="1400791"/>
          </a:xfrm>
        </p:grpSpPr>
        <p:sp>
          <p:nvSpPr>
            <p:cNvPr id="118" name="Text Box 30"/>
            <p:cNvSpPr txBox="1">
              <a:spLocks noChangeArrowheads="1"/>
            </p:cNvSpPr>
            <p:nvPr/>
          </p:nvSpPr>
          <p:spPr bwMode="auto">
            <a:xfrm>
              <a:off x="1574312" y="4766647"/>
              <a:ext cx="11384070" cy="1223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传感器加工与实验平台</a:t>
              </a:r>
              <a:r>
                <a:rPr lang="en-US" altLang="zh-CN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</a:p>
          </p:txBody>
        </p:sp>
        <p:grpSp>
          <p:nvGrpSpPr>
            <p:cNvPr id="119" name="Group 55"/>
            <p:cNvGrpSpPr>
              <a:grpSpLocks/>
            </p:cNvGrpSpPr>
            <p:nvPr/>
          </p:nvGrpSpPr>
          <p:grpSpPr bwMode="auto">
            <a:xfrm>
              <a:off x="1431925" y="5888038"/>
              <a:ext cx="11134155" cy="279400"/>
              <a:chOff x="914400" y="5978525"/>
              <a:chExt cx="11134155" cy="279400"/>
            </a:xfrm>
          </p:grpSpPr>
          <p:cxnSp>
            <p:nvCxnSpPr>
              <p:cNvPr id="120" name="AutoShape 43"/>
              <p:cNvCxnSpPr>
                <a:cxnSpLocks noChangeShapeType="1"/>
              </p:cNvCxnSpPr>
              <p:nvPr/>
            </p:nvCxnSpPr>
            <p:spPr bwMode="auto">
              <a:xfrm>
                <a:off x="1176338" y="6105525"/>
                <a:ext cx="10872217" cy="9244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1" name="Rectangle 44"/>
              <p:cNvSpPr>
                <a:spLocks noChangeArrowheads="1"/>
              </p:cNvSpPr>
              <p:nvPr/>
            </p:nvSpPr>
            <p:spPr bwMode="auto">
              <a:xfrm>
                <a:off x="914400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23" y="28178321"/>
            <a:ext cx="9041896" cy="40118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94" y="28209965"/>
            <a:ext cx="5441934" cy="3948577"/>
          </a:xfrm>
          <a:prstGeom prst="rect">
            <a:avLst/>
          </a:prstGeom>
          <a:ln w="19050">
            <a:solidFill>
              <a:srgbClr val="99CCFF"/>
            </a:solidFill>
            <a:prstDash val="dash"/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001" y="32664778"/>
            <a:ext cx="4929593" cy="3692038"/>
          </a:xfrm>
          <a:prstGeom prst="rect">
            <a:avLst/>
          </a:prstGeom>
          <a:ln w="19050">
            <a:solidFill>
              <a:srgbClr val="99CCFF"/>
            </a:solidFill>
            <a:prstDash val="dash"/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32" y="32695879"/>
            <a:ext cx="4769976" cy="3677987"/>
          </a:xfrm>
          <a:prstGeom prst="rect">
            <a:avLst/>
          </a:prstGeom>
          <a:ln w="19050">
            <a:solidFill>
              <a:srgbClr val="99CCFF"/>
            </a:solidFill>
            <a:prstDash val="dash"/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19" y="32727525"/>
            <a:ext cx="5336096" cy="3646658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70412" y="37086790"/>
            <a:ext cx="8864943" cy="4796783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V="1">
            <a:off x="5932765" y="28209965"/>
            <a:ext cx="5063129" cy="12356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932765" y="30184253"/>
            <a:ext cx="5063129" cy="19742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11491001" y="29167738"/>
            <a:ext cx="9818" cy="34970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12055520" y="29167738"/>
            <a:ext cx="4365074" cy="34970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 flipH="1" flipV="1">
            <a:off x="11186308" y="32695880"/>
            <a:ext cx="2348776" cy="20725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 flipH="1">
            <a:off x="11186308" y="35054188"/>
            <a:ext cx="2367826" cy="12246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圆角矩形 144"/>
          <p:cNvSpPr/>
          <p:nvPr/>
        </p:nvSpPr>
        <p:spPr>
          <a:xfrm>
            <a:off x="10142508" y="37115171"/>
            <a:ext cx="6237876" cy="1367959"/>
          </a:xfrm>
          <a:prstGeom prst="roundRect">
            <a:avLst/>
          </a:prstGeom>
          <a:solidFill>
            <a:srgbClr val="99CCFF"/>
          </a:solidFill>
          <a:ln w="3175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46" name="文本框 145"/>
          <p:cNvSpPr txBox="1"/>
          <p:nvPr/>
        </p:nvSpPr>
        <p:spPr>
          <a:xfrm>
            <a:off x="10144805" y="37210179"/>
            <a:ext cx="613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纳米钯修饰氧化石墨烯在谐振器表面均匀成膜。</a:t>
            </a:r>
          </a:p>
        </p:txBody>
      </p:sp>
      <p:sp>
        <p:nvSpPr>
          <p:cNvPr id="147" name="文本框 146"/>
          <p:cNvSpPr txBox="1"/>
          <p:nvPr/>
        </p:nvSpPr>
        <p:spPr>
          <a:xfrm>
            <a:off x="10161692" y="38984810"/>
            <a:ext cx="6409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通过调节两个精密数字流量阀来控制测试腔内的气体浓度</a:t>
            </a:r>
          </a:p>
        </p:txBody>
      </p:sp>
      <p:sp>
        <p:nvSpPr>
          <p:cNvPr id="148" name="文本框 147"/>
          <p:cNvSpPr txBox="1"/>
          <p:nvPr/>
        </p:nvSpPr>
        <p:spPr>
          <a:xfrm>
            <a:off x="10220052" y="40683244"/>
            <a:ext cx="6111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通过网分仪和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Labview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程序实时监测谐振器谐振频率</a:t>
            </a:r>
          </a:p>
        </p:txBody>
      </p:sp>
      <p:pic>
        <p:nvPicPr>
          <p:cNvPr id="149" name="图片 1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975" y="6670207"/>
            <a:ext cx="6397222" cy="4778787"/>
          </a:xfrm>
          <a:prstGeom prst="rect">
            <a:avLst/>
          </a:prstGeom>
        </p:spPr>
      </p:pic>
      <p:pic>
        <p:nvPicPr>
          <p:cNvPr id="150" name="图片 1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343" y="6616325"/>
            <a:ext cx="6544848" cy="4846902"/>
          </a:xfrm>
          <a:prstGeom prst="rect">
            <a:avLst/>
          </a:prstGeom>
        </p:spPr>
      </p:pic>
      <p:cxnSp>
        <p:nvCxnSpPr>
          <p:cNvPr id="152" name="直接连接符 151"/>
          <p:cNvCxnSpPr/>
          <p:nvPr/>
        </p:nvCxnSpPr>
        <p:spPr>
          <a:xfrm>
            <a:off x="18778409" y="7000029"/>
            <a:ext cx="2206943" cy="2164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>
            <a:off x="21070454" y="7222452"/>
            <a:ext cx="2203755" cy="1426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图片 1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65" y="13659552"/>
            <a:ext cx="6220632" cy="4629000"/>
          </a:xfrm>
          <a:prstGeom prst="rect">
            <a:avLst/>
          </a:prstGeom>
        </p:spPr>
      </p:pic>
      <p:pic>
        <p:nvPicPr>
          <p:cNvPr id="164" name="图片 16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343" y="13659552"/>
            <a:ext cx="6545302" cy="4629000"/>
          </a:xfrm>
          <a:prstGeom prst="rect">
            <a:avLst/>
          </a:prstGeom>
        </p:spPr>
      </p:pic>
      <p:sp>
        <p:nvSpPr>
          <p:cNvPr id="171" name="圆角矩形 170"/>
          <p:cNvSpPr/>
          <p:nvPr/>
        </p:nvSpPr>
        <p:spPr>
          <a:xfrm>
            <a:off x="17419396" y="18420579"/>
            <a:ext cx="13798331" cy="1438958"/>
          </a:xfrm>
          <a:prstGeom prst="roundRect">
            <a:avLst/>
          </a:prstGeom>
          <a:solidFill>
            <a:srgbClr val="CBEDDD"/>
          </a:solidFill>
          <a:ln w="31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72" name="文本框 171"/>
          <p:cNvSpPr txBox="1"/>
          <p:nvPr/>
        </p:nvSpPr>
        <p:spPr>
          <a:xfrm>
            <a:off x="17531278" y="18571704"/>
            <a:ext cx="137057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(c)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两个气体浓度下传感器相对于气体浓度为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0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的频率偏移稳定性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  <a:p>
            <a:pPr algn="just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(d)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不同气体浓度下传感器谐振频率稳定性</a:t>
            </a:r>
          </a:p>
        </p:txBody>
      </p:sp>
      <p:pic>
        <p:nvPicPr>
          <p:cNvPr id="174" name="图片 17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5292196" y="25379676"/>
            <a:ext cx="5814348" cy="4638603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pic>
        <p:nvPicPr>
          <p:cNvPr id="175" name="图片 174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8166368" y="25449733"/>
            <a:ext cx="6343976" cy="4568546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sp>
        <p:nvSpPr>
          <p:cNvPr id="176" name="矩形 175"/>
          <p:cNvSpPr/>
          <p:nvPr/>
        </p:nvSpPr>
        <p:spPr>
          <a:xfrm>
            <a:off x="21783771" y="20521926"/>
            <a:ext cx="818426" cy="38290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矩形 177"/>
          <p:cNvSpPr/>
          <p:nvPr/>
        </p:nvSpPr>
        <p:spPr>
          <a:xfrm>
            <a:off x="23605261" y="20535259"/>
            <a:ext cx="818426" cy="38290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0" name="直接连接符 179"/>
          <p:cNvCxnSpPr/>
          <p:nvPr/>
        </p:nvCxnSpPr>
        <p:spPr>
          <a:xfrm flipH="1">
            <a:off x="20316922" y="24364309"/>
            <a:ext cx="1466849" cy="100245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>
            <a:off x="24412449" y="24364309"/>
            <a:ext cx="1190013" cy="101536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圆角矩形 183"/>
          <p:cNvSpPr/>
          <p:nvPr/>
        </p:nvSpPr>
        <p:spPr>
          <a:xfrm>
            <a:off x="17541466" y="30344091"/>
            <a:ext cx="13798331" cy="973230"/>
          </a:xfrm>
          <a:prstGeom prst="roundRect">
            <a:avLst/>
          </a:prstGeom>
          <a:solidFill>
            <a:srgbClr val="CBEDDD"/>
          </a:solidFill>
          <a:ln w="31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85" name="文本框 184"/>
          <p:cNvSpPr txBox="1"/>
          <p:nvPr/>
        </p:nvSpPr>
        <p:spPr>
          <a:xfrm>
            <a:off x="17653348" y="30531791"/>
            <a:ext cx="137057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(e)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气体传感器动态响应图 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(f)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 恢复时间（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g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）响应时间</a:t>
            </a:r>
          </a:p>
        </p:txBody>
      </p:sp>
      <p:pic>
        <p:nvPicPr>
          <p:cNvPr id="188" name="图片 187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4893915" y="31632109"/>
            <a:ext cx="6321644" cy="4629644"/>
          </a:xfrm>
          <a:prstGeom prst="rect">
            <a:avLst/>
          </a:prstGeom>
        </p:spPr>
      </p:pic>
      <p:pic>
        <p:nvPicPr>
          <p:cNvPr id="189" name="图片 18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926" y="31656296"/>
            <a:ext cx="6285781" cy="4570443"/>
          </a:xfrm>
          <a:prstGeom prst="rect">
            <a:avLst/>
          </a:prstGeom>
        </p:spPr>
      </p:pic>
      <p:sp>
        <p:nvSpPr>
          <p:cNvPr id="190" name="圆角矩形 189"/>
          <p:cNvSpPr/>
          <p:nvPr/>
        </p:nvSpPr>
        <p:spPr>
          <a:xfrm>
            <a:off x="17513047" y="36459738"/>
            <a:ext cx="13798331" cy="1220411"/>
          </a:xfrm>
          <a:prstGeom prst="roundRect">
            <a:avLst/>
          </a:prstGeom>
          <a:solidFill>
            <a:srgbClr val="CBEDDD"/>
          </a:solidFill>
          <a:ln w="31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91" name="文本框 190"/>
          <p:cNvSpPr txBox="1"/>
          <p:nvPr/>
        </p:nvSpPr>
        <p:spPr>
          <a:xfrm>
            <a:off x="17634061" y="36502458"/>
            <a:ext cx="1370573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(e)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气体传感器以二氧化氮为干扰气体交叉灵敏度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  <a:p>
            <a:pPr algn="just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(i)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纳米钯与氧化石墨烯质量比对气体传感器对氢气响应的影响</a:t>
            </a:r>
          </a:p>
          <a:p>
            <a:pPr algn="just"/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24689493" y="31358714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i)</a:t>
            </a:r>
            <a:endParaRPr lang="zh-CN" altLang="en-US" sz="3103" b="1" dirty="0"/>
          </a:p>
        </p:txBody>
      </p:sp>
      <p:sp>
        <p:nvSpPr>
          <p:cNvPr id="100" name="Rectangle 19"/>
          <p:cNvSpPr>
            <a:spLocks noChangeArrowheads="1"/>
          </p:cNvSpPr>
          <p:nvPr/>
        </p:nvSpPr>
        <p:spPr bwMode="auto">
          <a:xfrm rot="10800000" flipV="1">
            <a:off x="6610" y="42326634"/>
            <a:ext cx="32399288" cy="88024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gamma/>
                  <a:tint val="0"/>
                  <a:invGamma/>
                </a:schemeClr>
              </a:gs>
              <a:gs pos="53000">
                <a:srgbClr val="C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>
            <a:lvl1pPr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zh-CN" altLang="en-US" sz="512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浙江大学机械工程学院</a:t>
            </a:r>
            <a:r>
              <a:rPr lang="en-US" altLang="zh-TW" sz="512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512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届本科毕业设计展</a:t>
            </a:r>
            <a:endParaRPr lang="zh-TW" altLang="zh-TW" sz="512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1" name="Rectangle 19"/>
          <p:cNvSpPr>
            <a:spLocks noChangeArrowheads="1"/>
          </p:cNvSpPr>
          <p:nvPr/>
        </p:nvSpPr>
        <p:spPr bwMode="auto">
          <a:xfrm flipV="1">
            <a:off x="-16987" y="4165653"/>
            <a:ext cx="32399288" cy="54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gamma/>
                  <a:tint val="0"/>
                  <a:invGamma/>
                </a:schemeClr>
              </a:gs>
              <a:gs pos="53000">
                <a:srgbClr val="C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zh-TW" altLang="zh-TW" sz="512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9806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1732</TotalTime>
  <Words>434</Words>
  <Application>Microsoft Office PowerPoint</Application>
  <PresentationFormat>自定义</PresentationFormat>
  <Paragraphs>39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 Unicode MS</vt:lpstr>
      <vt:lpstr>新細明體</vt:lpstr>
      <vt:lpstr>黑体</vt:lpstr>
      <vt:lpstr>华文新魏</vt:lpstr>
      <vt:lpstr>楷体</vt:lpstr>
      <vt:lpstr>宋体</vt:lpstr>
      <vt:lpstr>Arial</vt:lpstr>
      <vt:lpstr>Arial Narrow</vt:lpstr>
      <vt:lpstr>Calibri</vt:lpstr>
      <vt:lpstr>Calibri Light</vt:lpstr>
      <vt:lpstr>Wingdings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Stephanie Fan</cp:lastModifiedBy>
  <cp:revision>280</cp:revision>
  <dcterms:created xsi:type="dcterms:W3CDTF">2016-01-17T06:37:09Z</dcterms:created>
  <dcterms:modified xsi:type="dcterms:W3CDTF">2021-04-20T08:44:40Z</dcterms:modified>
</cp:coreProperties>
</file>