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</p:sldIdLst>
  <p:sldSz cx="32399288" cy="43200638"/>
  <p:notesSz cx="6858000" cy="9144000"/>
  <p:embeddedFontLst>
    <p:embeddedFont>
      <p:font typeface="Aa欢乐堡" panose="00020600040101010101" pitchFamily="18" charset="-122"/>
      <p:regular r:id="rId3"/>
    </p:embeddedFont>
    <p:embeddedFont>
      <p:font typeface="Arial Narrow" panose="020B0606020202030204" pitchFamily="34" charset="0"/>
      <p:regular r:id="rId4"/>
      <p:bold r:id="rId5"/>
      <p:italic r:id="rId6"/>
      <p:boldItalic r:id="rId7"/>
    </p:embeddedFon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黑体" panose="02010609060101010101" pitchFamily="49" charset="-122"/>
      <p:regular r:id="rId14"/>
    </p:embeddedFont>
    <p:embeddedFont>
      <p:font typeface="华文新魏" panose="02010800040101010101" pitchFamily="2" charset="-122"/>
      <p:regular r:id="rId15"/>
    </p:embeddedFont>
    <p:embeddedFont>
      <p:font typeface="楷体" panose="02010609060101010101" pitchFamily="49" charset="-122"/>
      <p:regular r:id="rId16"/>
    </p:embeddedFont>
  </p:embeddedFontLst>
  <p:defaultTextStyle>
    <a:defPPr>
      <a:defRPr lang="zh-CN"/>
    </a:defPPr>
    <a:lvl1pPr marL="0" algn="l" defTabSz="4060825" rtl="0" eaLnBrk="1" latinLnBrk="0" hangingPunct="1">
      <a:defRPr sz="7995" kern="1200">
        <a:solidFill>
          <a:schemeClr val="tx1"/>
        </a:solidFill>
        <a:latin typeface="+mn-lt"/>
        <a:ea typeface="+mn-ea"/>
        <a:cs typeface="+mn-cs"/>
      </a:defRPr>
    </a:lvl1pPr>
    <a:lvl2pPr marL="2030095" algn="l" defTabSz="4060825" rtl="0" eaLnBrk="1" latinLnBrk="0" hangingPunct="1">
      <a:defRPr sz="7995" kern="1200">
        <a:solidFill>
          <a:schemeClr val="tx1"/>
        </a:solidFill>
        <a:latin typeface="+mn-lt"/>
        <a:ea typeface="+mn-ea"/>
        <a:cs typeface="+mn-cs"/>
      </a:defRPr>
    </a:lvl2pPr>
    <a:lvl3pPr marL="4060825" algn="l" defTabSz="4060825" rtl="0" eaLnBrk="1" latinLnBrk="0" hangingPunct="1">
      <a:defRPr sz="7995" kern="1200">
        <a:solidFill>
          <a:schemeClr val="tx1"/>
        </a:solidFill>
        <a:latin typeface="+mn-lt"/>
        <a:ea typeface="+mn-ea"/>
        <a:cs typeface="+mn-cs"/>
      </a:defRPr>
    </a:lvl3pPr>
    <a:lvl4pPr marL="6090920" algn="l" defTabSz="4060825" rtl="0" eaLnBrk="1" latinLnBrk="0" hangingPunct="1">
      <a:defRPr sz="7995" kern="1200">
        <a:solidFill>
          <a:schemeClr val="tx1"/>
        </a:solidFill>
        <a:latin typeface="+mn-lt"/>
        <a:ea typeface="+mn-ea"/>
        <a:cs typeface="+mn-cs"/>
      </a:defRPr>
    </a:lvl4pPr>
    <a:lvl5pPr marL="8121650" algn="l" defTabSz="4060825" rtl="0" eaLnBrk="1" latinLnBrk="0" hangingPunct="1">
      <a:defRPr sz="7995" kern="1200">
        <a:solidFill>
          <a:schemeClr val="tx1"/>
        </a:solidFill>
        <a:latin typeface="+mn-lt"/>
        <a:ea typeface="+mn-ea"/>
        <a:cs typeface="+mn-cs"/>
      </a:defRPr>
    </a:lvl5pPr>
    <a:lvl6pPr marL="10151745" algn="l" defTabSz="4060825" rtl="0" eaLnBrk="1" latinLnBrk="0" hangingPunct="1">
      <a:defRPr sz="7995" kern="1200">
        <a:solidFill>
          <a:schemeClr val="tx1"/>
        </a:solidFill>
        <a:latin typeface="+mn-lt"/>
        <a:ea typeface="+mn-ea"/>
        <a:cs typeface="+mn-cs"/>
      </a:defRPr>
    </a:lvl6pPr>
    <a:lvl7pPr marL="12182475" algn="l" defTabSz="4060825" rtl="0" eaLnBrk="1" latinLnBrk="0" hangingPunct="1">
      <a:defRPr sz="7995" kern="1200">
        <a:solidFill>
          <a:schemeClr val="tx1"/>
        </a:solidFill>
        <a:latin typeface="+mn-lt"/>
        <a:ea typeface="+mn-ea"/>
        <a:cs typeface="+mn-cs"/>
      </a:defRPr>
    </a:lvl7pPr>
    <a:lvl8pPr marL="14212570" algn="l" defTabSz="4060825" rtl="0" eaLnBrk="1" latinLnBrk="0" hangingPunct="1">
      <a:defRPr sz="7995" kern="1200">
        <a:solidFill>
          <a:schemeClr val="tx1"/>
        </a:solidFill>
        <a:latin typeface="+mn-lt"/>
        <a:ea typeface="+mn-ea"/>
        <a:cs typeface="+mn-cs"/>
      </a:defRPr>
    </a:lvl8pPr>
    <a:lvl9pPr marL="16243300" algn="l" defTabSz="4060825" rtl="0" eaLnBrk="1" latinLnBrk="0" hangingPunct="1">
      <a:defRPr sz="799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06" userDrawn="1">
          <p15:clr>
            <a:srgbClr val="A4A3A4"/>
          </p15:clr>
        </p15:guide>
        <p15:guide id="2" pos="102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500"/>
    <a:srgbClr val="FF7F00"/>
    <a:srgbClr val="CBEDDD"/>
    <a:srgbClr val="99CCFF"/>
    <a:srgbClr val="003399"/>
    <a:srgbClr val="F9C791"/>
    <a:srgbClr val="FAD4AB"/>
    <a:srgbClr val="FFFFFF"/>
    <a:srgbClr val="FBC89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51" autoAdjust="0"/>
    <p:restoredTop sz="96429" autoAdjust="0"/>
  </p:normalViewPr>
  <p:slideViewPr>
    <p:cSldViewPr snapToGrid="0" showGuides="1">
      <p:cViewPr>
        <p:scale>
          <a:sx n="33" d="100"/>
          <a:sy n="33" d="100"/>
        </p:scale>
        <p:origin x="-900" y="24"/>
      </p:cViewPr>
      <p:guideLst>
        <p:guide orient="horz" pos="13606"/>
        <p:guide pos="102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font" Target="fonts/font11.fntdata"/><Relationship Id="rId18" Type="http://schemas.openxmlformats.org/officeDocument/2006/relationships/viewProps" Target="viewProp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font" Target="fonts/font10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font" Target="fonts/font9.fntdata"/><Relationship Id="rId5" Type="http://schemas.openxmlformats.org/officeDocument/2006/relationships/font" Target="fonts/font3.fntdata"/><Relationship Id="rId15" Type="http://schemas.openxmlformats.org/officeDocument/2006/relationships/font" Target="fonts/font13.fntdata"/><Relationship Id="rId10" Type="http://schemas.openxmlformats.org/officeDocument/2006/relationships/font" Target="fonts/font8.fntdata"/><Relationship Id="rId19" Type="http://schemas.openxmlformats.org/officeDocument/2006/relationships/theme" Target="theme/theme1.xml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7070108"/>
            <a:ext cx="27539395" cy="15040222"/>
          </a:xfrm>
        </p:spPr>
        <p:txBody>
          <a:bodyPr anchor="b"/>
          <a:lstStyle>
            <a:lvl1pPr algn="ctr">
              <a:defRPr sz="2126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2690338"/>
            <a:ext cx="24299466" cy="10430151"/>
          </a:xfrm>
        </p:spPr>
        <p:txBody>
          <a:bodyPr/>
          <a:lstStyle>
            <a:lvl1pPr marL="0" indent="0" algn="ctr">
              <a:buNone/>
              <a:defRPr sz="8505"/>
            </a:lvl1pPr>
            <a:lvl2pPr marL="1619885" indent="0" algn="ctr">
              <a:buNone/>
              <a:defRPr sz="7085"/>
            </a:lvl2pPr>
            <a:lvl3pPr marL="3239770" indent="0" algn="ctr">
              <a:buNone/>
              <a:defRPr sz="6380"/>
            </a:lvl3pPr>
            <a:lvl4pPr marL="4859655" indent="0" algn="ctr">
              <a:buNone/>
              <a:defRPr sz="5670"/>
            </a:lvl4pPr>
            <a:lvl5pPr marL="6479540" indent="0" algn="ctr">
              <a:buNone/>
              <a:defRPr sz="5670"/>
            </a:lvl5pPr>
            <a:lvl6pPr marL="8100060" indent="0" algn="ctr">
              <a:buNone/>
              <a:defRPr sz="5670"/>
            </a:lvl6pPr>
            <a:lvl7pPr marL="9719945" indent="0" algn="ctr">
              <a:buNone/>
              <a:defRPr sz="5670"/>
            </a:lvl7pPr>
            <a:lvl8pPr marL="11339830" indent="0" algn="ctr">
              <a:buNone/>
              <a:defRPr sz="5670"/>
            </a:lvl8pPr>
            <a:lvl9pPr marL="12959715" indent="0" algn="ctr">
              <a:buNone/>
              <a:defRPr sz="567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956D-0884-4C61-B58F-50C008D6319B}" type="datetimeFigureOut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4B125-8E49-45DC-A107-D691E192A6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956D-0884-4C61-B58F-50C008D6319B}" type="datetimeFigureOut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4B125-8E49-45DC-A107-D691E192A6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300034"/>
            <a:ext cx="6986096" cy="366105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300034"/>
            <a:ext cx="20553298" cy="366105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956D-0884-4C61-B58F-50C008D6319B}" type="datetimeFigureOut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4B125-8E49-45DC-A107-D691E192A6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956D-0884-4C61-B58F-50C008D6319B}" type="datetimeFigureOut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4B125-8E49-45DC-A107-D691E192A6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10770172"/>
            <a:ext cx="27944386" cy="17970262"/>
          </a:xfrm>
        </p:spPr>
        <p:txBody>
          <a:bodyPr anchor="b"/>
          <a:lstStyle>
            <a:lvl1pPr>
              <a:defRPr sz="2126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28910440"/>
            <a:ext cx="27944386" cy="9450136"/>
          </a:xfrm>
        </p:spPr>
        <p:txBody>
          <a:bodyPr/>
          <a:lstStyle>
            <a:lvl1pPr marL="0" indent="0">
              <a:buNone/>
              <a:defRPr sz="8505">
                <a:solidFill>
                  <a:schemeClr val="tx1"/>
                </a:solidFill>
              </a:defRPr>
            </a:lvl1pPr>
            <a:lvl2pPr marL="1619885" indent="0">
              <a:buNone/>
              <a:defRPr sz="7085">
                <a:solidFill>
                  <a:schemeClr val="tx1">
                    <a:tint val="75000"/>
                  </a:schemeClr>
                </a:solidFill>
              </a:defRPr>
            </a:lvl2pPr>
            <a:lvl3pPr marL="3239770" indent="0">
              <a:buNone/>
              <a:defRPr sz="6380">
                <a:solidFill>
                  <a:schemeClr val="tx1">
                    <a:tint val="75000"/>
                  </a:schemeClr>
                </a:solidFill>
              </a:defRPr>
            </a:lvl3pPr>
            <a:lvl4pPr marL="4859655" indent="0">
              <a:buNone/>
              <a:defRPr sz="5670">
                <a:solidFill>
                  <a:schemeClr val="tx1">
                    <a:tint val="75000"/>
                  </a:schemeClr>
                </a:solidFill>
              </a:defRPr>
            </a:lvl4pPr>
            <a:lvl5pPr marL="6479540" indent="0">
              <a:buNone/>
              <a:defRPr sz="5670">
                <a:solidFill>
                  <a:schemeClr val="tx1">
                    <a:tint val="75000"/>
                  </a:schemeClr>
                </a:solidFill>
              </a:defRPr>
            </a:lvl5pPr>
            <a:lvl6pPr marL="8100060" indent="0">
              <a:buNone/>
              <a:defRPr sz="5670">
                <a:solidFill>
                  <a:schemeClr val="tx1">
                    <a:tint val="75000"/>
                  </a:schemeClr>
                </a:solidFill>
              </a:defRPr>
            </a:lvl6pPr>
            <a:lvl7pPr marL="9719945" indent="0">
              <a:buNone/>
              <a:defRPr sz="5670">
                <a:solidFill>
                  <a:schemeClr val="tx1">
                    <a:tint val="75000"/>
                  </a:schemeClr>
                </a:solidFill>
              </a:defRPr>
            </a:lvl7pPr>
            <a:lvl8pPr marL="11339830" indent="0">
              <a:buNone/>
              <a:defRPr sz="5670">
                <a:solidFill>
                  <a:schemeClr val="tx1">
                    <a:tint val="75000"/>
                  </a:schemeClr>
                </a:solidFill>
              </a:defRPr>
            </a:lvl8pPr>
            <a:lvl9pPr marL="12959715" indent="0">
              <a:buNone/>
              <a:defRPr sz="56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956D-0884-4C61-B58F-50C008D6319B}" type="datetimeFigureOut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4B125-8E49-45DC-A107-D691E192A6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1500170"/>
            <a:ext cx="13769697" cy="274104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956D-0884-4C61-B58F-50C008D6319B}" type="datetimeFigureOut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4B125-8E49-45DC-A107-D691E192A6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300044"/>
            <a:ext cx="27944386" cy="835012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10590160"/>
            <a:ext cx="13706415" cy="5190073"/>
          </a:xfrm>
        </p:spPr>
        <p:txBody>
          <a:bodyPr anchor="b"/>
          <a:lstStyle>
            <a:lvl1pPr marL="0" indent="0">
              <a:buNone/>
              <a:defRPr sz="8505" b="1"/>
            </a:lvl1pPr>
            <a:lvl2pPr marL="1619885" indent="0">
              <a:buNone/>
              <a:defRPr sz="7085" b="1"/>
            </a:lvl2pPr>
            <a:lvl3pPr marL="3239770" indent="0">
              <a:buNone/>
              <a:defRPr sz="6380" b="1"/>
            </a:lvl3pPr>
            <a:lvl4pPr marL="4859655" indent="0">
              <a:buNone/>
              <a:defRPr sz="5670" b="1"/>
            </a:lvl4pPr>
            <a:lvl5pPr marL="6479540" indent="0">
              <a:buNone/>
              <a:defRPr sz="5670" b="1"/>
            </a:lvl5pPr>
            <a:lvl6pPr marL="8100060" indent="0">
              <a:buNone/>
              <a:defRPr sz="5670" b="1"/>
            </a:lvl6pPr>
            <a:lvl7pPr marL="9719945" indent="0">
              <a:buNone/>
              <a:defRPr sz="5670" b="1"/>
            </a:lvl7pPr>
            <a:lvl8pPr marL="11339830" indent="0">
              <a:buNone/>
              <a:defRPr sz="5670" b="1"/>
            </a:lvl8pPr>
            <a:lvl9pPr marL="12959715" indent="0">
              <a:buNone/>
              <a:defRPr sz="567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5780233"/>
            <a:ext cx="13706415" cy="23210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10590160"/>
            <a:ext cx="13773917" cy="5190073"/>
          </a:xfrm>
        </p:spPr>
        <p:txBody>
          <a:bodyPr anchor="b"/>
          <a:lstStyle>
            <a:lvl1pPr marL="0" indent="0">
              <a:buNone/>
              <a:defRPr sz="8505" b="1"/>
            </a:lvl1pPr>
            <a:lvl2pPr marL="1619885" indent="0">
              <a:buNone/>
              <a:defRPr sz="7085" b="1"/>
            </a:lvl2pPr>
            <a:lvl3pPr marL="3239770" indent="0">
              <a:buNone/>
              <a:defRPr sz="6380" b="1"/>
            </a:lvl3pPr>
            <a:lvl4pPr marL="4859655" indent="0">
              <a:buNone/>
              <a:defRPr sz="5670" b="1"/>
            </a:lvl4pPr>
            <a:lvl5pPr marL="6479540" indent="0">
              <a:buNone/>
              <a:defRPr sz="5670" b="1"/>
            </a:lvl5pPr>
            <a:lvl6pPr marL="8100060" indent="0">
              <a:buNone/>
              <a:defRPr sz="5670" b="1"/>
            </a:lvl6pPr>
            <a:lvl7pPr marL="9719945" indent="0">
              <a:buNone/>
              <a:defRPr sz="5670" b="1"/>
            </a:lvl7pPr>
            <a:lvl8pPr marL="11339830" indent="0">
              <a:buNone/>
              <a:defRPr sz="5670" b="1"/>
            </a:lvl8pPr>
            <a:lvl9pPr marL="12959715" indent="0">
              <a:buNone/>
              <a:defRPr sz="567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5780233"/>
            <a:ext cx="13773917" cy="23210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956D-0884-4C61-B58F-50C008D6319B}" type="datetimeFigureOut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4B125-8E49-45DC-A107-D691E192A6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956D-0884-4C61-B58F-50C008D6319B}" type="datetimeFigureOut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4B125-8E49-45DC-A107-D691E192A6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956D-0884-4C61-B58F-50C008D6319B}" type="datetimeFigureOut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4B125-8E49-45DC-A107-D691E192A6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4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6220102"/>
            <a:ext cx="16402140" cy="30700453"/>
          </a:xfrm>
        </p:spPr>
        <p:txBody>
          <a:bodyPr/>
          <a:lstStyle>
            <a:lvl1pPr>
              <a:defRPr sz="11340"/>
            </a:lvl1pPr>
            <a:lvl2pPr>
              <a:defRPr sz="9920"/>
            </a:lvl2pPr>
            <a:lvl3pPr>
              <a:defRPr sz="8505"/>
            </a:lvl3pPr>
            <a:lvl4pPr>
              <a:defRPr sz="7085"/>
            </a:lvl4pPr>
            <a:lvl5pPr>
              <a:defRPr sz="7085"/>
            </a:lvl5pPr>
            <a:lvl6pPr>
              <a:defRPr sz="7085"/>
            </a:lvl6pPr>
            <a:lvl7pPr>
              <a:defRPr sz="7085"/>
            </a:lvl7pPr>
            <a:lvl8pPr>
              <a:defRPr sz="7085"/>
            </a:lvl8pPr>
            <a:lvl9pPr>
              <a:defRPr sz="708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70"/>
            </a:lvl1pPr>
            <a:lvl2pPr marL="1619885" indent="0">
              <a:buNone/>
              <a:defRPr sz="4960"/>
            </a:lvl2pPr>
            <a:lvl3pPr marL="3239770" indent="0">
              <a:buNone/>
              <a:defRPr sz="4250"/>
            </a:lvl3pPr>
            <a:lvl4pPr marL="4859655" indent="0">
              <a:buNone/>
              <a:defRPr sz="3545"/>
            </a:lvl4pPr>
            <a:lvl5pPr marL="6479540" indent="0">
              <a:buNone/>
              <a:defRPr sz="3545"/>
            </a:lvl5pPr>
            <a:lvl6pPr marL="8100060" indent="0">
              <a:buNone/>
              <a:defRPr sz="3545"/>
            </a:lvl6pPr>
            <a:lvl7pPr marL="9719945" indent="0">
              <a:buNone/>
              <a:defRPr sz="3545"/>
            </a:lvl7pPr>
            <a:lvl8pPr marL="11339830" indent="0">
              <a:buNone/>
              <a:defRPr sz="3545"/>
            </a:lvl8pPr>
            <a:lvl9pPr marL="12959715" indent="0">
              <a:buNone/>
              <a:defRPr sz="354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956D-0884-4C61-B58F-50C008D6319B}" type="datetimeFigureOut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4B125-8E49-45DC-A107-D691E192A6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4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6220102"/>
            <a:ext cx="16402140" cy="30700453"/>
          </a:xfrm>
        </p:spPr>
        <p:txBody>
          <a:bodyPr anchor="t"/>
          <a:lstStyle>
            <a:lvl1pPr marL="0" indent="0">
              <a:buNone/>
              <a:defRPr sz="11340"/>
            </a:lvl1pPr>
            <a:lvl2pPr marL="1619885" indent="0">
              <a:buNone/>
              <a:defRPr sz="9920"/>
            </a:lvl2pPr>
            <a:lvl3pPr marL="3239770" indent="0">
              <a:buNone/>
              <a:defRPr sz="8505"/>
            </a:lvl3pPr>
            <a:lvl4pPr marL="4859655" indent="0">
              <a:buNone/>
              <a:defRPr sz="7085"/>
            </a:lvl4pPr>
            <a:lvl5pPr marL="6479540" indent="0">
              <a:buNone/>
              <a:defRPr sz="7085"/>
            </a:lvl5pPr>
            <a:lvl6pPr marL="8100060" indent="0">
              <a:buNone/>
              <a:defRPr sz="7085"/>
            </a:lvl6pPr>
            <a:lvl7pPr marL="9719945" indent="0">
              <a:buNone/>
              <a:defRPr sz="7085"/>
            </a:lvl7pPr>
            <a:lvl8pPr marL="11339830" indent="0">
              <a:buNone/>
              <a:defRPr sz="7085"/>
            </a:lvl8pPr>
            <a:lvl9pPr marL="12959715" indent="0">
              <a:buNone/>
              <a:defRPr sz="708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70"/>
            </a:lvl1pPr>
            <a:lvl2pPr marL="1619885" indent="0">
              <a:buNone/>
              <a:defRPr sz="4960"/>
            </a:lvl2pPr>
            <a:lvl3pPr marL="3239770" indent="0">
              <a:buNone/>
              <a:defRPr sz="4250"/>
            </a:lvl3pPr>
            <a:lvl4pPr marL="4859655" indent="0">
              <a:buNone/>
              <a:defRPr sz="3545"/>
            </a:lvl4pPr>
            <a:lvl5pPr marL="6479540" indent="0">
              <a:buNone/>
              <a:defRPr sz="3545"/>
            </a:lvl5pPr>
            <a:lvl6pPr marL="8100060" indent="0">
              <a:buNone/>
              <a:defRPr sz="3545"/>
            </a:lvl6pPr>
            <a:lvl7pPr marL="9719945" indent="0">
              <a:buNone/>
              <a:defRPr sz="3545"/>
            </a:lvl7pPr>
            <a:lvl8pPr marL="11339830" indent="0">
              <a:buNone/>
              <a:defRPr sz="3545"/>
            </a:lvl8pPr>
            <a:lvl9pPr marL="12959715" indent="0">
              <a:buNone/>
              <a:defRPr sz="354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956D-0884-4C61-B58F-50C008D6319B}" type="datetimeFigureOut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4B125-8E49-45DC-A107-D691E192A6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A956D-0884-4C61-B58F-50C008D6319B}" type="datetimeFigureOut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4B125-8E49-45DC-A107-D691E192A6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3239770" rtl="0" eaLnBrk="1" latinLnBrk="0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0260" indent="-810260" algn="l" defTabSz="3239770" rtl="0" eaLnBrk="1" latinLnBrk="0" hangingPunct="1">
        <a:lnSpc>
          <a:spcPct val="90000"/>
        </a:lnSpc>
        <a:spcBef>
          <a:spcPts val="3545"/>
        </a:spcBef>
        <a:buFont typeface="Arial" panose="020B0604020202020204" pitchFamily="34" charset="0"/>
        <a:buChar char="•"/>
        <a:defRPr sz="9920" kern="1200">
          <a:solidFill>
            <a:schemeClr val="tx1"/>
          </a:solidFill>
          <a:latin typeface="+mn-lt"/>
          <a:ea typeface="+mn-ea"/>
          <a:cs typeface="+mn-cs"/>
        </a:defRPr>
      </a:lvl1pPr>
      <a:lvl2pPr marL="2430145" indent="-810260" algn="l" defTabSz="3239770" rtl="0" eaLnBrk="1" latinLnBrk="0" hangingPunct="1">
        <a:lnSpc>
          <a:spcPct val="90000"/>
        </a:lnSpc>
        <a:spcBef>
          <a:spcPts val="1770"/>
        </a:spcBef>
        <a:buFont typeface="Arial" panose="020B0604020202020204" pitchFamily="34" charset="0"/>
        <a:buChar char="•"/>
        <a:defRPr sz="8505" kern="1200">
          <a:solidFill>
            <a:schemeClr val="tx1"/>
          </a:solidFill>
          <a:latin typeface="+mn-lt"/>
          <a:ea typeface="+mn-ea"/>
          <a:cs typeface="+mn-cs"/>
        </a:defRPr>
      </a:lvl2pPr>
      <a:lvl3pPr marL="4050030" indent="-810260" algn="l" defTabSz="3239770" rtl="0" eaLnBrk="1" latinLnBrk="0" hangingPunct="1">
        <a:lnSpc>
          <a:spcPct val="90000"/>
        </a:lnSpc>
        <a:spcBef>
          <a:spcPts val="1770"/>
        </a:spcBef>
        <a:buFont typeface="Arial" panose="020B0604020202020204" pitchFamily="34" charset="0"/>
        <a:buChar char="•"/>
        <a:defRPr sz="7085" kern="1200">
          <a:solidFill>
            <a:schemeClr val="tx1"/>
          </a:solidFill>
          <a:latin typeface="+mn-lt"/>
          <a:ea typeface="+mn-ea"/>
          <a:cs typeface="+mn-cs"/>
        </a:defRPr>
      </a:lvl3pPr>
      <a:lvl4pPr marL="5669915" indent="-810260" algn="l" defTabSz="3239770" rtl="0" eaLnBrk="1" latinLnBrk="0" hangingPunct="1">
        <a:lnSpc>
          <a:spcPct val="90000"/>
        </a:lnSpc>
        <a:spcBef>
          <a:spcPts val="1770"/>
        </a:spcBef>
        <a:buFont typeface="Arial" panose="020B0604020202020204" pitchFamily="34" charset="0"/>
        <a:buChar char="•"/>
        <a:defRPr sz="6380" kern="1200">
          <a:solidFill>
            <a:schemeClr val="tx1"/>
          </a:solidFill>
          <a:latin typeface="+mn-lt"/>
          <a:ea typeface="+mn-ea"/>
          <a:cs typeface="+mn-cs"/>
        </a:defRPr>
      </a:lvl4pPr>
      <a:lvl5pPr marL="7289800" indent="-810260" algn="l" defTabSz="3239770" rtl="0" eaLnBrk="1" latinLnBrk="0" hangingPunct="1">
        <a:lnSpc>
          <a:spcPct val="90000"/>
        </a:lnSpc>
        <a:spcBef>
          <a:spcPts val="1770"/>
        </a:spcBef>
        <a:buFont typeface="Arial" panose="020B0604020202020204" pitchFamily="34" charset="0"/>
        <a:buChar char="•"/>
        <a:defRPr sz="6380" kern="1200">
          <a:solidFill>
            <a:schemeClr val="tx1"/>
          </a:solidFill>
          <a:latin typeface="+mn-lt"/>
          <a:ea typeface="+mn-ea"/>
          <a:cs typeface="+mn-cs"/>
        </a:defRPr>
      </a:lvl5pPr>
      <a:lvl6pPr marL="8909685" indent="-810260" algn="l" defTabSz="3239770" rtl="0" eaLnBrk="1" latinLnBrk="0" hangingPunct="1">
        <a:lnSpc>
          <a:spcPct val="90000"/>
        </a:lnSpc>
        <a:spcBef>
          <a:spcPts val="1770"/>
        </a:spcBef>
        <a:buFont typeface="Arial" panose="020B0604020202020204" pitchFamily="34" charset="0"/>
        <a:buChar char="•"/>
        <a:defRPr sz="6380" kern="1200">
          <a:solidFill>
            <a:schemeClr val="tx1"/>
          </a:solidFill>
          <a:latin typeface="+mn-lt"/>
          <a:ea typeface="+mn-ea"/>
          <a:cs typeface="+mn-cs"/>
        </a:defRPr>
      </a:lvl6pPr>
      <a:lvl7pPr marL="10529570" indent="-810260" algn="l" defTabSz="3239770" rtl="0" eaLnBrk="1" latinLnBrk="0" hangingPunct="1">
        <a:lnSpc>
          <a:spcPct val="90000"/>
        </a:lnSpc>
        <a:spcBef>
          <a:spcPts val="1770"/>
        </a:spcBef>
        <a:buFont typeface="Arial" panose="020B0604020202020204" pitchFamily="34" charset="0"/>
        <a:buChar char="•"/>
        <a:defRPr sz="6380" kern="1200">
          <a:solidFill>
            <a:schemeClr val="tx1"/>
          </a:solidFill>
          <a:latin typeface="+mn-lt"/>
          <a:ea typeface="+mn-ea"/>
          <a:cs typeface="+mn-cs"/>
        </a:defRPr>
      </a:lvl7pPr>
      <a:lvl8pPr marL="12149455" indent="-810260" algn="l" defTabSz="3239770" rtl="0" eaLnBrk="1" latinLnBrk="0" hangingPunct="1">
        <a:lnSpc>
          <a:spcPct val="90000"/>
        </a:lnSpc>
        <a:spcBef>
          <a:spcPts val="1770"/>
        </a:spcBef>
        <a:buFont typeface="Arial" panose="020B0604020202020204" pitchFamily="34" charset="0"/>
        <a:buChar char="•"/>
        <a:defRPr sz="6380" kern="1200">
          <a:solidFill>
            <a:schemeClr val="tx1"/>
          </a:solidFill>
          <a:latin typeface="+mn-lt"/>
          <a:ea typeface="+mn-ea"/>
          <a:cs typeface="+mn-cs"/>
        </a:defRPr>
      </a:lvl8pPr>
      <a:lvl9pPr marL="13769340" indent="-810260" algn="l" defTabSz="3239770" rtl="0" eaLnBrk="1" latinLnBrk="0" hangingPunct="1">
        <a:lnSpc>
          <a:spcPct val="90000"/>
        </a:lnSpc>
        <a:spcBef>
          <a:spcPts val="1770"/>
        </a:spcBef>
        <a:buFont typeface="Arial" panose="020B0604020202020204" pitchFamily="34" charset="0"/>
        <a:buChar char="•"/>
        <a:defRPr sz="63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1pPr>
      <a:lvl2pPr marL="1619885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2pPr>
      <a:lvl3pPr marL="3239770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3pPr>
      <a:lvl4pPr marL="4859655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4pPr>
      <a:lvl5pPr marL="6479540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5pPr>
      <a:lvl6pPr marL="8100060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6pPr>
      <a:lvl7pPr marL="9719945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7pPr>
      <a:lvl8pPr marL="11339830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8pPr>
      <a:lvl9pPr marL="12959715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7" Type="http://schemas.openxmlformats.org/officeDocument/2006/relationships/image" Target="../media/image6.GIF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6" y="19889881"/>
            <a:ext cx="8577763" cy="5388232"/>
          </a:xfrm>
          <a:prstGeom prst="rect">
            <a:avLst/>
          </a:prstGeom>
        </p:spPr>
      </p:pic>
      <p:pic>
        <p:nvPicPr>
          <p:cNvPr id="173" name="图片 1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2162" y="20212341"/>
            <a:ext cx="13355757" cy="4884588"/>
          </a:xfrm>
          <a:prstGeom prst="rect">
            <a:avLst/>
          </a:prstGeom>
        </p:spPr>
      </p:pic>
      <p:sp>
        <p:nvSpPr>
          <p:cNvPr id="165" name="圆角矩形 164"/>
          <p:cNvSpPr/>
          <p:nvPr/>
        </p:nvSpPr>
        <p:spPr>
          <a:xfrm>
            <a:off x="10139476" y="38757424"/>
            <a:ext cx="6240908" cy="1581156"/>
          </a:xfrm>
          <a:prstGeom prst="roundRect">
            <a:avLst/>
          </a:prstGeom>
          <a:solidFill>
            <a:srgbClr val="99CCFF"/>
          </a:solidFill>
          <a:ln w="3175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168" name="圆角矩形 167"/>
          <p:cNvSpPr/>
          <p:nvPr/>
        </p:nvSpPr>
        <p:spPr>
          <a:xfrm>
            <a:off x="10156636" y="40639583"/>
            <a:ext cx="6237876" cy="1200075"/>
          </a:xfrm>
          <a:prstGeom prst="roundRect">
            <a:avLst/>
          </a:prstGeom>
          <a:solidFill>
            <a:srgbClr val="99CCFF"/>
          </a:solidFill>
          <a:ln w="3175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18" name="Rounded Rectangle 27"/>
          <p:cNvSpPr/>
          <p:nvPr/>
        </p:nvSpPr>
        <p:spPr bwMode="auto">
          <a:xfrm>
            <a:off x="600578" y="17475939"/>
            <a:ext cx="3731579" cy="665083"/>
          </a:xfrm>
          <a:prstGeom prst="roundRect">
            <a:avLst>
              <a:gd name="adj" fmla="val 5613"/>
            </a:avLst>
          </a:prstGeom>
          <a:solidFill>
            <a:srgbClr val="99CCFF"/>
          </a:solidFill>
          <a:ln w="31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defTabSz="291846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600" kern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-1040"/>
            <a:ext cx="32399288" cy="462940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0">
                <a:srgbClr val="6FA4DA"/>
              </a:gs>
              <a:gs pos="0">
                <a:srgbClr val="A6C7EA"/>
              </a:gs>
              <a:gs pos="87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200"/>
          </a:p>
        </p:txBody>
      </p:sp>
      <p:sp>
        <p:nvSpPr>
          <p:cNvPr id="5" name="文本框 4"/>
          <p:cNvSpPr txBox="1"/>
          <p:nvPr/>
        </p:nvSpPr>
        <p:spPr>
          <a:xfrm>
            <a:off x="2417229" y="393974"/>
            <a:ext cx="27530362" cy="3703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基于声波谐振器的气体检测</a:t>
            </a:r>
            <a:endParaRPr lang="en-US" altLang="zh-CN" sz="8800" b="1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/>
            <a:endParaRPr lang="zh-CN" altLang="zh-CN" sz="2800" b="1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学生：</a:t>
            </a:r>
            <a:r>
              <a:rPr lang="en-US" altLang="zh-CN" sz="5400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XXX</a:t>
            </a:r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； 学号：</a:t>
            </a:r>
            <a:r>
              <a:rPr lang="en-US" altLang="zh-CN" sz="5400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32XXXXXXXX</a:t>
            </a:r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； 专业：机械工程</a:t>
            </a:r>
            <a:endParaRPr lang="en-US" altLang="zh-CN" sz="5400" dirty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指导教师：</a:t>
            </a:r>
            <a:r>
              <a:rPr lang="en-US" altLang="zh-CN" sz="5400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XXX</a:t>
            </a:r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教授</a:t>
            </a: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1196723" y="6054046"/>
            <a:ext cx="15430920" cy="540147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4400" spc="-78" dirty="0">
                <a:latin typeface="楷体" panose="02010609060101010101" pitchFamily="49" charset="-122"/>
                <a:ea typeface="楷体" panose="02010609060101010101" pitchFamily="49" charset="-122"/>
              </a:rPr>
              <a:t>气体传感器主要应用于环境智能监控，呼出气体检测，燃气泄漏检测。</a:t>
            </a:r>
            <a:endParaRPr lang="en-US" sz="4400" spc="-78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4400" spc="-78" dirty="0">
                <a:latin typeface="楷体" panose="02010609060101010101" pitchFamily="49" charset="-122"/>
                <a:ea typeface="楷体" panose="02010609060101010101" pitchFamily="49" charset="-122"/>
              </a:rPr>
              <a:t>气体传感器朝着尺寸小、耗能低、易集成的微型化方向发展。</a:t>
            </a:r>
            <a:endParaRPr lang="en-US" sz="4400" spc="-78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4400" spc="-78" dirty="0">
                <a:latin typeface="楷体" panose="02010609060101010101" pitchFamily="49" charset="-122"/>
                <a:ea typeface="楷体" panose="02010609060101010101" pitchFamily="49" charset="-122"/>
              </a:rPr>
              <a:t>声表面波谐振式传感器稳定性高、结构简单、能耗低，输入输出信号均为数字信号，更易于与控制系统集成。</a:t>
            </a:r>
            <a:endParaRPr lang="en-US" sz="3880" spc="-78" dirty="0"/>
          </a:p>
        </p:txBody>
      </p:sp>
      <p:grpSp>
        <p:nvGrpSpPr>
          <p:cNvPr id="8" name="Group 72"/>
          <p:cNvGrpSpPr/>
          <p:nvPr/>
        </p:nvGrpSpPr>
        <p:grpSpPr bwMode="auto">
          <a:xfrm>
            <a:off x="1318771" y="4911512"/>
            <a:ext cx="3852424" cy="1244464"/>
            <a:chOff x="1431925" y="4766647"/>
            <a:chExt cx="4966781" cy="1400791"/>
          </a:xfrm>
        </p:grpSpPr>
        <p:sp>
          <p:nvSpPr>
            <p:cNvPr id="9" name="Text Box 30"/>
            <p:cNvSpPr txBox="1">
              <a:spLocks noChangeArrowheads="1"/>
            </p:cNvSpPr>
            <p:nvPr/>
          </p:nvSpPr>
          <p:spPr bwMode="auto">
            <a:xfrm>
              <a:off x="1574312" y="4766647"/>
              <a:ext cx="4824394" cy="1223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0928" tIns="35466" rIns="70928" bIns="35466">
              <a:spAutoFit/>
            </a:bodyPr>
            <a:lstStyle>
              <a:lvl1pPr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r>
                <a:rPr lang="zh-CN" altLang="en-US" b="1" dirty="0">
                  <a:solidFill>
                    <a:srgbClr val="0033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研究背景</a:t>
              </a:r>
              <a:r>
                <a:rPr lang="en-US" altLang="zh-CN" b="1" dirty="0">
                  <a:solidFill>
                    <a:srgbClr val="0033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 </a:t>
              </a:r>
            </a:p>
          </p:txBody>
        </p:sp>
        <p:grpSp>
          <p:nvGrpSpPr>
            <p:cNvPr id="10" name="Group 55"/>
            <p:cNvGrpSpPr/>
            <p:nvPr/>
          </p:nvGrpSpPr>
          <p:grpSpPr bwMode="auto">
            <a:xfrm>
              <a:off x="1431925" y="5888038"/>
              <a:ext cx="4795743" cy="279400"/>
              <a:chOff x="914400" y="5978525"/>
              <a:chExt cx="4795743" cy="279400"/>
            </a:xfrm>
          </p:grpSpPr>
          <p:cxnSp>
            <p:nvCxnSpPr>
              <p:cNvPr id="11" name="AutoShape 43"/>
              <p:cNvCxnSpPr>
                <a:cxnSpLocks noChangeShapeType="1"/>
              </p:cNvCxnSpPr>
              <p:nvPr/>
            </p:nvCxnSpPr>
            <p:spPr bwMode="auto">
              <a:xfrm>
                <a:off x="1176338" y="6105525"/>
                <a:ext cx="4533805" cy="1529"/>
              </a:xfrm>
              <a:prstGeom prst="straightConnector1">
                <a:avLst/>
              </a:prstGeom>
              <a:noFill/>
              <a:ln w="57150">
                <a:solidFill>
                  <a:srgbClr val="FFCC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" name="Rectangle 44"/>
              <p:cNvSpPr>
                <a:spLocks noChangeArrowheads="1"/>
              </p:cNvSpPr>
              <p:nvPr/>
            </p:nvSpPr>
            <p:spPr bwMode="auto">
              <a:xfrm>
                <a:off x="914400" y="5978525"/>
                <a:ext cx="261938" cy="279400"/>
              </a:xfrm>
              <a:prstGeom prst="rect">
                <a:avLst/>
              </a:prstGeom>
              <a:noFill/>
              <a:ln w="57150">
                <a:solidFill>
                  <a:srgbClr val="FFCC0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1pPr>
                <a:lvl2pPr marL="742950" indent="-285750"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2pPr>
                <a:lvl3pPr marL="1143000" indent="-228600"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3pPr>
                <a:lvl4pPr marL="1600200" indent="-228600"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4pPr>
                <a:lvl5pPr marL="2057400" indent="-228600"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9pPr>
              </a:lstStyle>
              <a:p>
                <a:endParaRPr lang="zh-CN" altLang="zh-CN" sz="5120"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13" name="Group 72"/>
          <p:cNvGrpSpPr/>
          <p:nvPr/>
        </p:nvGrpSpPr>
        <p:grpSpPr bwMode="auto">
          <a:xfrm>
            <a:off x="1196722" y="11489177"/>
            <a:ext cx="14053107" cy="1253069"/>
            <a:chOff x="1431925" y="4756960"/>
            <a:chExt cx="18118129" cy="1410478"/>
          </a:xfrm>
        </p:grpSpPr>
        <p:sp>
          <p:nvSpPr>
            <p:cNvPr id="14" name="Text Box 30"/>
            <p:cNvSpPr txBox="1">
              <a:spLocks noChangeArrowheads="1"/>
            </p:cNvSpPr>
            <p:nvPr/>
          </p:nvSpPr>
          <p:spPr bwMode="auto">
            <a:xfrm>
              <a:off x="1606311" y="4756960"/>
              <a:ext cx="17943743" cy="1223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0928" tIns="35466" rIns="70928" bIns="35466">
              <a:spAutoFit/>
            </a:bodyPr>
            <a:lstStyle>
              <a:lvl1pPr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r>
                <a:rPr lang="zh-CN" altLang="en-US" b="1" dirty="0">
                  <a:solidFill>
                    <a:srgbClr val="0033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声表面波谐振式气体传感器工作原理</a:t>
              </a:r>
              <a:r>
                <a:rPr lang="en-US" altLang="zh-CN" b="1" dirty="0">
                  <a:solidFill>
                    <a:srgbClr val="0033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 </a:t>
              </a:r>
            </a:p>
          </p:txBody>
        </p:sp>
        <p:grpSp>
          <p:nvGrpSpPr>
            <p:cNvPr id="15" name="Group 55"/>
            <p:cNvGrpSpPr/>
            <p:nvPr/>
          </p:nvGrpSpPr>
          <p:grpSpPr bwMode="auto">
            <a:xfrm>
              <a:off x="1431925" y="5888038"/>
              <a:ext cx="17584173" cy="279400"/>
              <a:chOff x="914400" y="5978525"/>
              <a:chExt cx="17584173" cy="279400"/>
            </a:xfrm>
          </p:grpSpPr>
          <p:cxnSp>
            <p:nvCxnSpPr>
              <p:cNvPr id="16" name="AutoShape 43"/>
              <p:cNvCxnSpPr>
                <a:cxnSpLocks noChangeShapeType="1"/>
              </p:cNvCxnSpPr>
              <p:nvPr/>
            </p:nvCxnSpPr>
            <p:spPr bwMode="auto">
              <a:xfrm>
                <a:off x="1176338" y="6105525"/>
                <a:ext cx="17322235" cy="16567"/>
              </a:xfrm>
              <a:prstGeom prst="straightConnector1">
                <a:avLst/>
              </a:prstGeom>
              <a:noFill/>
              <a:ln w="57150">
                <a:solidFill>
                  <a:srgbClr val="FFCC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7" name="Rectangle 44"/>
              <p:cNvSpPr>
                <a:spLocks noChangeArrowheads="1"/>
              </p:cNvSpPr>
              <p:nvPr/>
            </p:nvSpPr>
            <p:spPr bwMode="auto">
              <a:xfrm>
                <a:off x="914400" y="5978525"/>
                <a:ext cx="261938" cy="279400"/>
              </a:xfrm>
              <a:prstGeom prst="rect">
                <a:avLst/>
              </a:prstGeom>
              <a:noFill/>
              <a:ln w="57150">
                <a:solidFill>
                  <a:srgbClr val="FFCC0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1pPr>
                <a:lvl2pPr marL="742950" indent="-285750"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2pPr>
                <a:lvl3pPr marL="1143000" indent="-228600"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3pPr>
                <a:lvl4pPr marL="1600200" indent="-228600"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4pPr>
                <a:lvl5pPr marL="2057400" indent="-228600"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9pPr>
              </a:lstStyle>
              <a:p>
                <a:endParaRPr lang="zh-CN" altLang="zh-CN" sz="5120"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0" name="文本框 19"/>
          <p:cNvSpPr txBox="1"/>
          <p:nvPr/>
        </p:nvSpPr>
        <p:spPr>
          <a:xfrm>
            <a:off x="552366" y="17461675"/>
            <a:ext cx="3935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气敏材料吸附气体</a:t>
            </a:r>
          </a:p>
        </p:txBody>
      </p:sp>
      <p:sp>
        <p:nvSpPr>
          <p:cNvPr id="52" name="TextBox 38"/>
          <p:cNvSpPr txBox="1">
            <a:spLocks noChangeArrowheads="1"/>
          </p:cNvSpPr>
          <p:nvPr/>
        </p:nvSpPr>
        <p:spPr bwMode="auto">
          <a:xfrm>
            <a:off x="17327594" y="37881580"/>
            <a:ext cx="14244271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zh-CN" altLang="en-US" b="1" dirty="0">
                <a:solidFill>
                  <a:srgbClr val="0033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结论与展望</a:t>
            </a:r>
            <a:endParaRPr lang="en-US" altLang="zh-CN" b="1" dirty="0">
              <a:solidFill>
                <a:srgbClr val="003399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4200" dirty="0">
                <a:latin typeface="楷体" panose="02010609060101010101" pitchFamily="49" charset="-122"/>
                <a:ea typeface="楷体" panose="02010609060101010101" pitchFamily="49" charset="-122"/>
              </a:rPr>
              <a:t>结论</a:t>
            </a:r>
            <a:r>
              <a:rPr lang="zh-CN" altLang="en-US" sz="4200" dirty="0"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：（</a:t>
            </a:r>
            <a:r>
              <a:rPr lang="en-US" altLang="zh-CN" sz="4200" dirty="0"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1</a:t>
            </a:r>
            <a:r>
              <a:rPr lang="zh-CN" altLang="en-US" sz="4200" dirty="0"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）研究了</a:t>
            </a:r>
            <a:r>
              <a:rPr lang="zh-CN" altLang="en-US" sz="4200" dirty="0">
                <a:latin typeface="楷体" panose="02010609060101010101" pitchFamily="49" charset="-122"/>
                <a:ea typeface="楷体" panose="02010609060101010101" pitchFamily="49" charset="-122"/>
              </a:rPr>
              <a:t>以纳米钯修饰氧化石墨烯为气敏材料，以声表面波谐振器为感应平台的氢气传感器；（</a:t>
            </a:r>
            <a:r>
              <a:rPr lang="en-US" altLang="zh-CN" sz="4200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4200" dirty="0">
                <a:latin typeface="楷体" panose="02010609060101010101" pitchFamily="49" charset="-122"/>
                <a:ea typeface="楷体" panose="02010609060101010101" pitchFamily="49" charset="-122"/>
              </a:rPr>
              <a:t>）该传感器有较好的线性度、较快的响应速度（</a:t>
            </a:r>
            <a:r>
              <a:rPr lang="en-US" altLang="zh-CN" sz="4200" dirty="0">
                <a:latin typeface="楷体" panose="02010609060101010101" pitchFamily="49" charset="-122"/>
                <a:ea typeface="楷体" panose="02010609060101010101" pitchFamily="49" charset="-122"/>
              </a:rPr>
              <a:t>5s</a:t>
            </a:r>
            <a:r>
              <a:rPr lang="zh-CN" altLang="en-US" sz="4200" dirty="0">
                <a:latin typeface="楷体" panose="02010609060101010101" pitchFamily="49" charset="-122"/>
                <a:ea typeface="楷体" panose="02010609060101010101" pitchFamily="49" charset="-122"/>
              </a:rPr>
              <a:t>），较好的选择性。</a:t>
            </a:r>
            <a:endParaRPr lang="en-US" altLang="zh-CN" sz="4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4200" dirty="0">
                <a:latin typeface="楷体" panose="02010609060101010101" pitchFamily="49" charset="-122"/>
                <a:ea typeface="楷体" panose="02010609060101010101" pitchFamily="49" charset="-122"/>
              </a:rPr>
              <a:t> 展望：</a:t>
            </a:r>
            <a:r>
              <a:rPr lang="en-US" altLang="zh-CN" sz="4200" dirty="0">
                <a:latin typeface="楷体" panose="02010609060101010101" pitchFamily="49" charset="-122"/>
                <a:ea typeface="楷体" panose="02010609060101010101" pitchFamily="49" charset="-122"/>
              </a:rPr>
              <a:t>(1</a:t>
            </a:r>
            <a:r>
              <a:rPr lang="zh-CN" altLang="en-US" sz="4200" dirty="0">
                <a:latin typeface="楷体" panose="02010609060101010101" pitchFamily="49" charset="-122"/>
                <a:ea typeface="楷体" panose="02010609060101010101" pitchFamily="49" charset="-122"/>
              </a:rPr>
              <a:t>）氧化石墨烯和纳米钯均匀性工艺研究；（</a:t>
            </a:r>
            <a:r>
              <a:rPr lang="en-US" altLang="zh-CN" sz="4200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4200" dirty="0">
                <a:latin typeface="楷体" panose="02010609060101010101" pitchFamily="49" charset="-122"/>
                <a:ea typeface="楷体" panose="02010609060101010101" pitchFamily="49" charset="-122"/>
              </a:rPr>
              <a:t>）搭建传感电路，形成完整气体测试系统，并实际应用。</a:t>
            </a:r>
          </a:p>
        </p:txBody>
      </p:sp>
      <p:cxnSp>
        <p:nvCxnSpPr>
          <p:cNvPr id="54" name="直接连接符 53"/>
          <p:cNvCxnSpPr/>
          <p:nvPr/>
        </p:nvCxnSpPr>
        <p:spPr>
          <a:xfrm>
            <a:off x="17154490" y="37887098"/>
            <a:ext cx="14011789" cy="14960"/>
          </a:xfrm>
          <a:prstGeom prst="line">
            <a:avLst/>
          </a:prstGeom>
          <a:ln w="1270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72"/>
          <p:cNvGrpSpPr/>
          <p:nvPr/>
        </p:nvGrpSpPr>
        <p:grpSpPr bwMode="auto">
          <a:xfrm>
            <a:off x="17406751" y="4869879"/>
            <a:ext cx="5595494" cy="1152063"/>
            <a:chOff x="1736157" y="4870654"/>
            <a:chExt cx="7214055" cy="1296784"/>
          </a:xfrm>
        </p:grpSpPr>
        <p:sp>
          <p:nvSpPr>
            <p:cNvPr id="69" name="Text Box 30"/>
            <p:cNvSpPr txBox="1">
              <a:spLocks noChangeArrowheads="1"/>
            </p:cNvSpPr>
            <p:nvPr/>
          </p:nvSpPr>
          <p:spPr bwMode="auto">
            <a:xfrm>
              <a:off x="1951660" y="4870654"/>
              <a:ext cx="6998552" cy="1223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0928" tIns="35466" rIns="70928" bIns="35466">
              <a:spAutoFit/>
            </a:bodyPr>
            <a:lstStyle>
              <a:lvl1pPr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r>
                <a:rPr lang="zh-CN" altLang="en-US" b="1" dirty="0">
                  <a:solidFill>
                    <a:srgbClr val="0033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实验结果分析</a:t>
              </a:r>
              <a:r>
                <a:rPr lang="en-US" altLang="zh-CN" b="1" dirty="0">
                  <a:solidFill>
                    <a:srgbClr val="0033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 </a:t>
              </a:r>
            </a:p>
          </p:txBody>
        </p:sp>
        <p:grpSp>
          <p:nvGrpSpPr>
            <p:cNvPr id="70" name="Group 55"/>
            <p:cNvGrpSpPr/>
            <p:nvPr/>
          </p:nvGrpSpPr>
          <p:grpSpPr bwMode="auto">
            <a:xfrm>
              <a:off x="1736157" y="5888038"/>
              <a:ext cx="6846460" cy="279400"/>
              <a:chOff x="1218632" y="5978525"/>
              <a:chExt cx="6846460" cy="279400"/>
            </a:xfrm>
          </p:grpSpPr>
          <p:cxnSp>
            <p:nvCxnSpPr>
              <p:cNvPr id="71" name="AutoShape 43"/>
              <p:cNvCxnSpPr>
                <a:cxnSpLocks noChangeShapeType="1"/>
              </p:cNvCxnSpPr>
              <p:nvPr/>
            </p:nvCxnSpPr>
            <p:spPr bwMode="auto">
              <a:xfrm>
                <a:off x="1442543" y="6105525"/>
                <a:ext cx="6622549" cy="12699"/>
              </a:xfrm>
              <a:prstGeom prst="straightConnector1">
                <a:avLst/>
              </a:prstGeom>
              <a:noFill/>
              <a:ln w="57150">
                <a:solidFill>
                  <a:srgbClr val="FFCC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2" name="Rectangle 44"/>
              <p:cNvSpPr>
                <a:spLocks noChangeArrowheads="1"/>
              </p:cNvSpPr>
              <p:nvPr/>
            </p:nvSpPr>
            <p:spPr bwMode="auto">
              <a:xfrm>
                <a:off x="1218632" y="5978525"/>
                <a:ext cx="261938" cy="279400"/>
              </a:xfrm>
              <a:prstGeom prst="rect">
                <a:avLst/>
              </a:prstGeom>
              <a:noFill/>
              <a:ln w="57150">
                <a:solidFill>
                  <a:srgbClr val="FFCC0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1pPr>
                <a:lvl2pPr marL="742950" indent="-285750"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2pPr>
                <a:lvl3pPr marL="1143000" indent="-228600"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3pPr>
                <a:lvl4pPr marL="1600200" indent="-228600"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4pPr>
                <a:lvl5pPr marL="2057400" indent="-228600"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9pPr>
              </a:lstStyle>
              <a:p>
                <a:endParaRPr lang="zh-CN" altLang="zh-CN" sz="5120"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32" name="文本框 31"/>
          <p:cNvSpPr txBox="1"/>
          <p:nvPr/>
        </p:nvSpPr>
        <p:spPr>
          <a:xfrm>
            <a:off x="17299394" y="6102201"/>
            <a:ext cx="443311" cy="569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05" b="1" dirty="0"/>
              <a:t>a)</a:t>
            </a:r>
            <a:endParaRPr lang="zh-CN" altLang="en-US" sz="3105" b="1" dirty="0"/>
          </a:p>
        </p:txBody>
      </p:sp>
      <p:sp>
        <p:nvSpPr>
          <p:cNvPr id="78" name="文本框 77"/>
          <p:cNvSpPr txBox="1"/>
          <p:nvPr/>
        </p:nvSpPr>
        <p:spPr>
          <a:xfrm>
            <a:off x="24300514" y="6069993"/>
            <a:ext cx="443311" cy="569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05" b="1" dirty="0"/>
              <a:t>b)</a:t>
            </a:r>
            <a:endParaRPr lang="zh-CN" altLang="en-US" sz="3105" b="1" dirty="0"/>
          </a:p>
        </p:txBody>
      </p:sp>
      <p:sp>
        <p:nvSpPr>
          <p:cNvPr id="49" name="Rounded Rectangle 27"/>
          <p:cNvSpPr/>
          <p:nvPr/>
        </p:nvSpPr>
        <p:spPr bwMode="auto">
          <a:xfrm>
            <a:off x="5133638" y="17522377"/>
            <a:ext cx="6501506" cy="665083"/>
          </a:xfrm>
          <a:prstGeom prst="roundRect">
            <a:avLst>
              <a:gd name="adj" fmla="val 5613"/>
            </a:avLst>
          </a:prstGeom>
          <a:solidFill>
            <a:srgbClr val="99CCFF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defTabSz="291846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600" kern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5062594" y="17517066"/>
            <a:ext cx="6614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质量、粘弹性和导电性发生变化</a:t>
            </a:r>
          </a:p>
        </p:txBody>
      </p:sp>
      <p:sp>
        <p:nvSpPr>
          <p:cNvPr id="51" name="Rounded Rectangle 27"/>
          <p:cNvSpPr/>
          <p:nvPr/>
        </p:nvSpPr>
        <p:spPr bwMode="auto">
          <a:xfrm>
            <a:off x="1620993" y="24975490"/>
            <a:ext cx="13432373" cy="1296000"/>
          </a:xfrm>
          <a:prstGeom prst="roundRect">
            <a:avLst>
              <a:gd name="adj" fmla="val 5613"/>
            </a:avLst>
          </a:prstGeom>
          <a:solidFill>
            <a:srgbClr val="99CCFF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defTabSz="291846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5120" kern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1797976" y="25056897"/>
            <a:ext cx="13255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本文研究以声表面波谐振器为感应平台，以纳米粒子修饰的氧化石墨烯为气敏材料的新型气体传感器。</a:t>
            </a:r>
          </a:p>
        </p:txBody>
      </p:sp>
      <p:sp>
        <p:nvSpPr>
          <p:cNvPr id="83" name="文本框 82"/>
          <p:cNvSpPr txBox="1"/>
          <p:nvPr/>
        </p:nvSpPr>
        <p:spPr>
          <a:xfrm>
            <a:off x="17375585" y="13033135"/>
            <a:ext cx="443311" cy="569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05" b="1" dirty="0"/>
              <a:t>c)</a:t>
            </a:r>
            <a:endParaRPr lang="zh-CN" altLang="en-US" sz="3105" b="1" dirty="0"/>
          </a:p>
        </p:txBody>
      </p:sp>
      <p:sp>
        <p:nvSpPr>
          <p:cNvPr id="85" name="文本框 84"/>
          <p:cNvSpPr txBox="1"/>
          <p:nvPr/>
        </p:nvSpPr>
        <p:spPr>
          <a:xfrm>
            <a:off x="24412449" y="13054015"/>
            <a:ext cx="443311" cy="569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05" b="1" dirty="0"/>
              <a:t>d)</a:t>
            </a:r>
            <a:endParaRPr lang="zh-CN" altLang="en-US" sz="3105" b="1" dirty="0"/>
          </a:p>
        </p:txBody>
      </p:sp>
      <p:sp>
        <p:nvSpPr>
          <p:cNvPr id="86" name="圆角矩形 85"/>
          <p:cNvSpPr/>
          <p:nvPr/>
        </p:nvSpPr>
        <p:spPr>
          <a:xfrm>
            <a:off x="17550565" y="11524203"/>
            <a:ext cx="13798331" cy="1431042"/>
          </a:xfrm>
          <a:prstGeom prst="roundRect">
            <a:avLst/>
          </a:prstGeom>
          <a:solidFill>
            <a:srgbClr val="CBEDDD"/>
          </a:solidFill>
          <a:ln w="3175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87" name="文本框 86"/>
          <p:cNvSpPr txBox="1"/>
          <p:nvPr/>
        </p:nvSpPr>
        <p:spPr>
          <a:xfrm>
            <a:off x="17550565" y="11630338"/>
            <a:ext cx="1370573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Both"/>
            </a:pP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2</a:t>
            </a:r>
            <a:r>
              <a:rPr lang="el-GR" altLang="zh-CN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μ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L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气敏材料在指宽为</a:t>
            </a:r>
            <a:r>
              <a:rPr lang="el-GR" altLang="zh-CN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6μ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m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的声表面波谐振器上频率偏移图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  <a:cs typeface="Arial Unicode MS" panose="020B0604020202020204" pitchFamily="34" charset="-122"/>
            </a:endParaRPr>
          </a:p>
          <a:p>
            <a:pPr marL="514350" indent="-514350" algn="just">
              <a:buFontTx/>
              <a:buAutoNum type="alphaLcParenBoth"/>
            </a:pP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1</a:t>
            </a:r>
            <a:r>
              <a:rPr lang="el-GR" altLang="zh-CN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μ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L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气敏材料在指宽为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5</a:t>
            </a:r>
            <a:r>
              <a:rPr lang="el-GR" altLang="zh-CN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μ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m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的声表面波谐振器上频率偏移图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17366884" y="19929594"/>
            <a:ext cx="443311" cy="569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05" b="1" dirty="0"/>
              <a:t>e)</a:t>
            </a:r>
            <a:endParaRPr lang="zh-CN" altLang="en-US" sz="3105" b="1" dirty="0"/>
          </a:p>
        </p:txBody>
      </p:sp>
      <p:sp>
        <p:nvSpPr>
          <p:cNvPr id="91" name="文本框 90"/>
          <p:cNvSpPr txBox="1"/>
          <p:nvPr/>
        </p:nvSpPr>
        <p:spPr>
          <a:xfrm>
            <a:off x="17438682" y="25323967"/>
            <a:ext cx="443311" cy="569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05" b="1" dirty="0"/>
              <a:t>f)</a:t>
            </a:r>
            <a:endParaRPr lang="zh-CN" altLang="en-US" sz="3105" b="1" dirty="0"/>
          </a:p>
        </p:txBody>
      </p:sp>
      <p:sp>
        <p:nvSpPr>
          <p:cNvPr id="94" name="文本框 93"/>
          <p:cNvSpPr txBox="1"/>
          <p:nvPr/>
        </p:nvSpPr>
        <p:spPr>
          <a:xfrm>
            <a:off x="24681668" y="25371685"/>
            <a:ext cx="443311" cy="569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05" b="1" dirty="0"/>
              <a:t>g)</a:t>
            </a:r>
            <a:endParaRPr lang="zh-CN" altLang="en-US" sz="3105" b="1" dirty="0"/>
          </a:p>
        </p:txBody>
      </p:sp>
      <p:sp>
        <p:nvSpPr>
          <p:cNvPr id="95" name="文本框 94"/>
          <p:cNvSpPr txBox="1"/>
          <p:nvPr/>
        </p:nvSpPr>
        <p:spPr>
          <a:xfrm>
            <a:off x="17397941" y="31347191"/>
            <a:ext cx="443311" cy="569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05" b="1" dirty="0"/>
              <a:t>h)</a:t>
            </a:r>
            <a:endParaRPr lang="zh-CN" altLang="en-US" sz="3105" b="1" dirty="0"/>
          </a:p>
        </p:txBody>
      </p:sp>
      <p:pic>
        <p:nvPicPr>
          <p:cNvPr id="103" name="图片 10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68" y="172670"/>
            <a:ext cx="3695438" cy="3695438"/>
          </a:xfrm>
          <a:prstGeom prst="rect">
            <a:avLst/>
          </a:prstGeom>
        </p:spPr>
      </p:pic>
      <p:pic>
        <p:nvPicPr>
          <p:cNvPr id="106" name="图片 1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635" y="13228507"/>
            <a:ext cx="5365008" cy="4105432"/>
          </a:xfrm>
          <a:prstGeom prst="rect">
            <a:avLst/>
          </a:prstGeom>
        </p:spPr>
      </p:pic>
      <p:pic>
        <p:nvPicPr>
          <p:cNvPr id="107" name="图片 10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50" y="13319088"/>
            <a:ext cx="10019979" cy="4104318"/>
          </a:xfrm>
          <a:prstGeom prst="rect">
            <a:avLst/>
          </a:prstGeom>
        </p:spPr>
      </p:pic>
      <p:sp>
        <p:nvSpPr>
          <p:cNvPr id="108" name="Rounded Rectangle 27"/>
          <p:cNvSpPr/>
          <p:nvPr/>
        </p:nvSpPr>
        <p:spPr bwMode="auto">
          <a:xfrm>
            <a:off x="12298263" y="17510896"/>
            <a:ext cx="4022811" cy="665083"/>
          </a:xfrm>
          <a:prstGeom prst="roundRect">
            <a:avLst>
              <a:gd name="adj" fmla="val 5613"/>
            </a:avLst>
          </a:prstGeom>
          <a:solidFill>
            <a:srgbClr val="99CCFF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defTabSz="291846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600" kern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12166640" y="17518131"/>
            <a:ext cx="4484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谐振器谐振频率改变</a:t>
            </a:r>
          </a:p>
        </p:txBody>
      </p:sp>
      <p:sp>
        <p:nvSpPr>
          <p:cNvPr id="22" name="右箭头 21"/>
          <p:cNvSpPr/>
          <p:nvPr/>
        </p:nvSpPr>
        <p:spPr>
          <a:xfrm>
            <a:off x="4480793" y="17648404"/>
            <a:ext cx="590510" cy="390066"/>
          </a:xfrm>
          <a:prstGeom prst="rightArrow">
            <a:avLst/>
          </a:prstGeom>
          <a:solidFill>
            <a:srgbClr val="CBED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110" name="右箭头 109"/>
          <p:cNvSpPr/>
          <p:nvPr/>
        </p:nvSpPr>
        <p:spPr>
          <a:xfrm>
            <a:off x="11701694" y="17641556"/>
            <a:ext cx="525075" cy="390066"/>
          </a:xfrm>
          <a:prstGeom prst="rightArrow">
            <a:avLst/>
          </a:prstGeom>
          <a:solidFill>
            <a:srgbClr val="CBED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grpSp>
        <p:nvGrpSpPr>
          <p:cNvPr id="111" name="Group 72"/>
          <p:cNvGrpSpPr/>
          <p:nvPr/>
        </p:nvGrpSpPr>
        <p:grpSpPr bwMode="auto">
          <a:xfrm>
            <a:off x="1337448" y="18728526"/>
            <a:ext cx="3852424" cy="1244464"/>
            <a:chOff x="1431925" y="4766647"/>
            <a:chExt cx="4966781" cy="1400791"/>
          </a:xfrm>
        </p:grpSpPr>
        <p:sp>
          <p:nvSpPr>
            <p:cNvPr id="112" name="Text Box 30"/>
            <p:cNvSpPr txBox="1">
              <a:spLocks noChangeArrowheads="1"/>
            </p:cNvSpPr>
            <p:nvPr/>
          </p:nvSpPr>
          <p:spPr bwMode="auto">
            <a:xfrm>
              <a:off x="1574312" y="4766647"/>
              <a:ext cx="4824394" cy="1223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0928" tIns="35466" rIns="70928" bIns="35466">
              <a:spAutoFit/>
            </a:bodyPr>
            <a:lstStyle>
              <a:lvl1pPr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r>
                <a:rPr lang="zh-CN" altLang="en-US" b="1" dirty="0">
                  <a:solidFill>
                    <a:srgbClr val="0033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研究内容</a:t>
              </a:r>
              <a:r>
                <a:rPr lang="en-US" altLang="zh-CN" b="1" dirty="0">
                  <a:solidFill>
                    <a:srgbClr val="0033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 </a:t>
              </a:r>
            </a:p>
          </p:txBody>
        </p:sp>
        <p:grpSp>
          <p:nvGrpSpPr>
            <p:cNvPr id="113" name="Group 55"/>
            <p:cNvGrpSpPr/>
            <p:nvPr/>
          </p:nvGrpSpPr>
          <p:grpSpPr bwMode="auto">
            <a:xfrm>
              <a:off x="1431925" y="5888038"/>
              <a:ext cx="4795743" cy="279400"/>
              <a:chOff x="914400" y="5978525"/>
              <a:chExt cx="4795743" cy="279400"/>
            </a:xfrm>
          </p:grpSpPr>
          <p:cxnSp>
            <p:nvCxnSpPr>
              <p:cNvPr id="114" name="AutoShape 43"/>
              <p:cNvCxnSpPr>
                <a:cxnSpLocks noChangeShapeType="1"/>
              </p:cNvCxnSpPr>
              <p:nvPr/>
            </p:nvCxnSpPr>
            <p:spPr bwMode="auto">
              <a:xfrm>
                <a:off x="1176338" y="6105525"/>
                <a:ext cx="4533805" cy="1529"/>
              </a:xfrm>
              <a:prstGeom prst="straightConnector1">
                <a:avLst/>
              </a:prstGeom>
              <a:noFill/>
              <a:ln w="57150">
                <a:solidFill>
                  <a:srgbClr val="FFCC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5" name="Rectangle 44"/>
              <p:cNvSpPr>
                <a:spLocks noChangeArrowheads="1"/>
              </p:cNvSpPr>
              <p:nvPr/>
            </p:nvSpPr>
            <p:spPr bwMode="auto">
              <a:xfrm>
                <a:off x="914400" y="5978525"/>
                <a:ext cx="261938" cy="279400"/>
              </a:xfrm>
              <a:prstGeom prst="rect">
                <a:avLst/>
              </a:prstGeom>
              <a:noFill/>
              <a:ln w="57150">
                <a:solidFill>
                  <a:srgbClr val="FFCC0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1pPr>
                <a:lvl2pPr marL="742950" indent="-285750"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2pPr>
                <a:lvl3pPr marL="1143000" indent="-228600"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3pPr>
                <a:lvl4pPr marL="1600200" indent="-228600"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4pPr>
                <a:lvl5pPr marL="2057400" indent="-228600"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9pPr>
              </a:lstStyle>
              <a:p>
                <a:endParaRPr lang="zh-CN" altLang="zh-CN" sz="5120"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116" name="图片 1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020" y="20460859"/>
            <a:ext cx="7422564" cy="4121626"/>
          </a:xfrm>
          <a:prstGeom prst="rect">
            <a:avLst/>
          </a:prstGeom>
        </p:spPr>
      </p:pic>
      <p:grpSp>
        <p:nvGrpSpPr>
          <p:cNvPr id="117" name="Group 72"/>
          <p:cNvGrpSpPr/>
          <p:nvPr/>
        </p:nvGrpSpPr>
        <p:grpSpPr bwMode="auto">
          <a:xfrm>
            <a:off x="1507858" y="26428165"/>
            <a:ext cx="8940356" cy="1244464"/>
            <a:chOff x="1431925" y="4766647"/>
            <a:chExt cx="11526457" cy="1400791"/>
          </a:xfrm>
        </p:grpSpPr>
        <p:sp>
          <p:nvSpPr>
            <p:cNvPr id="118" name="Text Box 30"/>
            <p:cNvSpPr txBox="1">
              <a:spLocks noChangeArrowheads="1"/>
            </p:cNvSpPr>
            <p:nvPr/>
          </p:nvSpPr>
          <p:spPr bwMode="auto">
            <a:xfrm>
              <a:off x="1574312" y="4766647"/>
              <a:ext cx="11384070" cy="1223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0928" tIns="35466" rIns="70928" bIns="35466">
              <a:spAutoFit/>
            </a:bodyPr>
            <a:lstStyle>
              <a:lvl1pPr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r>
                <a:rPr lang="zh-CN" altLang="en-US" b="1" dirty="0">
                  <a:solidFill>
                    <a:srgbClr val="0033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传感器加工与实验平台</a:t>
              </a:r>
              <a:r>
                <a:rPr lang="en-US" altLang="zh-CN" b="1" dirty="0">
                  <a:solidFill>
                    <a:srgbClr val="0033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 </a:t>
              </a:r>
            </a:p>
          </p:txBody>
        </p:sp>
        <p:grpSp>
          <p:nvGrpSpPr>
            <p:cNvPr id="119" name="Group 55"/>
            <p:cNvGrpSpPr/>
            <p:nvPr/>
          </p:nvGrpSpPr>
          <p:grpSpPr bwMode="auto">
            <a:xfrm>
              <a:off x="1431925" y="5888038"/>
              <a:ext cx="11134155" cy="279400"/>
              <a:chOff x="914400" y="5978525"/>
              <a:chExt cx="11134155" cy="279400"/>
            </a:xfrm>
          </p:grpSpPr>
          <p:cxnSp>
            <p:nvCxnSpPr>
              <p:cNvPr id="120" name="AutoShape 43"/>
              <p:cNvCxnSpPr>
                <a:cxnSpLocks noChangeShapeType="1"/>
              </p:cNvCxnSpPr>
              <p:nvPr/>
            </p:nvCxnSpPr>
            <p:spPr bwMode="auto">
              <a:xfrm>
                <a:off x="1176338" y="6105525"/>
                <a:ext cx="10872217" cy="9244"/>
              </a:xfrm>
              <a:prstGeom prst="straightConnector1">
                <a:avLst/>
              </a:prstGeom>
              <a:noFill/>
              <a:ln w="57150">
                <a:solidFill>
                  <a:srgbClr val="FFCC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1" name="Rectangle 44"/>
              <p:cNvSpPr>
                <a:spLocks noChangeArrowheads="1"/>
              </p:cNvSpPr>
              <p:nvPr/>
            </p:nvSpPr>
            <p:spPr bwMode="auto">
              <a:xfrm>
                <a:off x="914400" y="5978525"/>
                <a:ext cx="261938" cy="279400"/>
              </a:xfrm>
              <a:prstGeom prst="rect">
                <a:avLst/>
              </a:prstGeom>
              <a:noFill/>
              <a:ln w="57150">
                <a:solidFill>
                  <a:srgbClr val="FFCC0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1pPr>
                <a:lvl2pPr marL="742950" indent="-285750"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2pPr>
                <a:lvl3pPr marL="1143000" indent="-228600"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3pPr>
                <a:lvl4pPr marL="1600200" indent="-228600"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4pPr>
                <a:lvl5pPr marL="2057400" indent="-228600"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9pPr>
              </a:lstStyle>
              <a:p>
                <a:endParaRPr lang="zh-CN" altLang="zh-CN" sz="5120"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23" y="28178321"/>
            <a:ext cx="9041896" cy="401186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94" y="28209965"/>
            <a:ext cx="5441934" cy="3948577"/>
          </a:xfrm>
          <a:prstGeom prst="rect">
            <a:avLst/>
          </a:prstGeom>
          <a:ln w="19050">
            <a:solidFill>
              <a:srgbClr val="99CCFF"/>
            </a:solidFill>
            <a:prstDash val="dash"/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001" y="32664778"/>
            <a:ext cx="4929593" cy="3692038"/>
          </a:xfrm>
          <a:prstGeom prst="rect">
            <a:avLst/>
          </a:prstGeom>
          <a:ln w="19050">
            <a:solidFill>
              <a:srgbClr val="99CCFF"/>
            </a:solidFill>
            <a:prstDash val="dash"/>
          </a:ln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332" y="32695879"/>
            <a:ext cx="4769976" cy="3677987"/>
          </a:xfrm>
          <a:prstGeom prst="rect">
            <a:avLst/>
          </a:prstGeom>
          <a:ln w="19050">
            <a:solidFill>
              <a:srgbClr val="99CCFF"/>
            </a:solidFill>
            <a:prstDash val="dash"/>
          </a:ln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9" y="32727525"/>
            <a:ext cx="5336096" cy="3646658"/>
          </a:xfrm>
          <a:prstGeom prst="rect">
            <a:avLst/>
          </a:prstGeom>
        </p:spPr>
      </p:pic>
      <p:pic>
        <p:nvPicPr>
          <p:cNvPr id="122" name="图片 12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70412" y="37086790"/>
            <a:ext cx="8864943" cy="4796783"/>
          </a:xfrm>
          <a:prstGeom prst="rect">
            <a:avLst/>
          </a:prstGeom>
        </p:spPr>
      </p:pic>
      <p:cxnSp>
        <p:nvCxnSpPr>
          <p:cNvPr id="39" name="直接连接符 38"/>
          <p:cNvCxnSpPr/>
          <p:nvPr/>
        </p:nvCxnSpPr>
        <p:spPr>
          <a:xfrm flipV="1">
            <a:off x="5932765" y="28209965"/>
            <a:ext cx="5063129" cy="123564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5932765" y="30184253"/>
            <a:ext cx="5063129" cy="197428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11491001" y="29167738"/>
            <a:ext cx="9818" cy="349704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连接符 124"/>
          <p:cNvCxnSpPr/>
          <p:nvPr/>
        </p:nvCxnSpPr>
        <p:spPr>
          <a:xfrm>
            <a:off x="12055520" y="29167738"/>
            <a:ext cx="4365074" cy="349704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连接符 127"/>
          <p:cNvCxnSpPr/>
          <p:nvPr/>
        </p:nvCxnSpPr>
        <p:spPr>
          <a:xfrm flipH="1" flipV="1">
            <a:off x="11186308" y="32695880"/>
            <a:ext cx="2348776" cy="207255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接连接符 129"/>
          <p:cNvCxnSpPr/>
          <p:nvPr/>
        </p:nvCxnSpPr>
        <p:spPr>
          <a:xfrm flipH="1">
            <a:off x="11186308" y="35054188"/>
            <a:ext cx="2367826" cy="122467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圆角矩形 144"/>
          <p:cNvSpPr/>
          <p:nvPr/>
        </p:nvSpPr>
        <p:spPr>
          <a:xfrm>
            <a:off x="10142508" y="37115171"/>
            <a:ext cx="6237876" cy="1367959"/>
          </a:xfrm>
          <a:prstGeom prst="roundRect">
            <a:avLst/>
          </a:prstGeom>
          <a:solidFill>
            <a:srgbClr val="99CCFF"/>
          </a:solidFill>
          <a:ln w="3175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146" name="文本框 145"/>
          <p:cNvSpPr txBox="1"/>
          <p:nvPr/>
        </p:nvSpPr>
        <p:spPr>
          <a:xfrm>
            <a:off x="10144805" y="37210179"/>
            <a:ext cx="6135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纳米钯修饰氧化石墨烯在谐振器表面均匀成膜。</a:t>
            </a:r>
          </a:p>
        </p:txBody>
      </p:sp>
      <p:sp>
        <p:nvSpPr>
          <p:cNvPr id="147" name="文本框 146"/>
          <p:cNvSpPr txBox="1"/>
          <p:nvPr/>
        </p:nvSpPr>
        <p:spPr>
          <a:xfrm>
            <a:off x="10161692" y="38984810"/>
            <a:ext cx="6409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通过调节两个精密数字流量阀来控制测试腔内的气体浓度</a:t>
            </a:r>
          </a:p>
        </p:txBody>
      </p:sp>
      <p:sp>
        <p:nvSpPr>
          <p:cNvPr id="148" name="文本框 147"/>
          <p:cNvSpPr txBox="1"/>
          <p:nvPr/>
        </p:nvSpPr>
        <p:spPr>
          <a:xfrm>
            <a:off x="10220052" y="40683244"/>
            <a:ext cx="6111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通过网分仪和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Labview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程序实时监测谐振器谐振频率</a:t>
            </a:r>
          </a:p>
        </p:txBody>
      </p:sp>
      <p:pic>
        <p:nvPicPr>
          <p:cNvPr id="149" name="图片 1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975" y="6670207"/>
            <a:ext cx="6397222" cy="4778787"/>
          </a:xfrm>
          <a:prstGeom prst="rect">
            <a:avLst/>
          </a:prstGeom>
        </p:spPr>
      </p:pic>
      <p:pic>
        <p:nvPicPr>
          <p:cNvPr id="150" name="图片 14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343" y="6616325"/>
            <a:ext cx="6544848" cy="4846902"/>
          </a:xfrm>
          <a:prstGeom prst="rect">
            <a:avLst/>
          </a:prstGeom>
        </p:spPr>
      </p:pic>
      <p:cxnSp>
        <p:nvCxnSpPr>
          <p:cNvPr id="152" name="直接连接符 151"/>
          <p:cNvCxnSpPr/>
          <p:nvPr/>
        </p:nvCxnSpPr>
        <p:spPr>
          <a:xfrm>
            <a:off x="18778409" y="7000029"/>
            <a:ext cx="2206943" cy="21646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>
            <a:off x="21070454" y="7222452"/>
            <a:ext cx="2203755" cy="14263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" name="图片 16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565" y="13659552"/>
            <a:ext cx="6220632" cy="4629000"/>
          </a:xfrm>
          <a:prstGeom prst="rect">
            <a:avLst/>
          </a:prstGeom>
        </p:spPr>
      </p:pic>
      <p:pic>
        <p:nvPicPr>
          <p:cNvPr id="164" name="图片 16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343" y="13659552"/>
            <a:ext cx="6545302" cy="4629000"/>
          </a:xfrm>
          <a:prstGeom prst="rect">
            <a:avLst/>
          </a:prstGeom>
        </p:spPr>
      </p:pic>
      <p:sp>
        <p:nvSpPr>
          <p:cNvPr id="171" name="圆角矩形 170"/>
          <p:cNvSpPr/>
          <p:nvPr/>
        </p:nvSpPr>
        <p:spPr>
          <a:xfrm>
            <a:off x="17419396" y="18420579"/>
            <a:ext cx="13798331" cy="1438958"/>
          </a:xfrm>
          <a:prstGeom prst="roundRect">
            <a:avLst/>
          </a:prstGeom>
          <a:solidFill>
            <a:srgbClr val="CBEDDD"/>
          </a:solidFill>
          <a:ln w="3175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72" name="文本框 171"/>
          <p:cNvSpPr txBox="1"/>
          <p:nvPr/>
        </p:nvSpPr>
        <p:spPr>
          <a:xfrm>
            <a:off x="17531278" y="18571704"/>
            <a:ext cx="1370573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(c)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两个气体浓度下传感器相对于气体浓度为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0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的频率偏移稳定性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  <a:cs typeface="Arial Unicode MS" panose="020B0604020202020204" pitchFamily="34" charset="-122"/>
            </a:endParaRPr>
          </a:p>
          <a:p>
            <a:pPr algn="just"/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(d)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不同气体浓度下传感器谐振频率稳定性</a:t>
            </a:r>
          </a:p>
        </p:txBody>
      </p:sp>
      <p:pic>
        <p:nvPicPr>
          <p:cNvPr id="174" name="图片 173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5292196" y="25379676"/>
            <a:ext cx="5814348" cy="4638603"/>
          </a:xfrm>
          <a:prstGeom prst="rect">
            <a:avLst/>
          </a:prstGeom>
          <a:ln>
            <a:solidFill>
              <a:srgbClr val="FF0000"/>
            </a:solidFill>
            <a:prstDash val="dash"/>
          </a:ln>
        </p:spPr>
      </p:pic>
      <p:pic>
        <p:nvPicPr>
          <p:cNvPr id="175" name="图片 174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8166368" y="25449733"/>
            <a:ext cx="6343976" cy="4568546"/>
          </a:xfrm>
          <a:prstGeom prst="rect">
            <a:avLst/>
          </a:prstGeom>
          <a:ln>
            <a:solidFill>
              <a:srgbClr val="FF0000"/>
            </a:solidFill>
            <a:prstDash val="dash"/>
          </a:ln>
        </p:spPr>
      </p:pic>
      <p:sp>
        <p:nvSpPr>
          <p:cNvPr id="176" name="矩形 175"/>
          <p:cNvSpPr/>
          <p:nvPr/>
        </p:nvSpPr>
        <p:spPr>
          <a:xfrm>
            <a:off x="21783771" y="20521926"/>
            <a:ext cx="818426" cy="382905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8" name="矩形 177"/>
          <p:cNvSpPr/>
          <p:nvPr/>
        </p:nvSpPr>
        <p:spPr>
          <a:xfrm>
            <a:off x="23605261" y="20535259"/>
            <a:ext cx="818426" cy="382905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0" name="直接连接符 179"/>
          <p:cNvCxnSpPr/>
          <p:nvPr/>
        </p:nvCxnSpPr>
        <p:spPr>
          <a:xfrm flipH="1">
            <a:off x="20316922" y="24364309"/>
            <a:ext cx="1466849" cy="100245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接连接符 182"/>
          <p:cNvCxnSpPr/>
          <p:nvPr/>
        </p:nvCxnSpPr>
        <p:spPr>
          <a:xfrm>
            <a:off x="24412449" y="24364309"/>
            <a:ext cx="1190013" cy="101536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圆角矩形 183"/>
          <p:cNvSpPr/>
          <p:nvPr/>
        </p:nvSpPr>
        <p:spPr>
          <a:xfrm>
            <a:off x="17541466" y="30344091"/>
            <a:ext cx="13798331" cy="973230"/>
          </a:xfrm>
          <a:prstGeom prst="roundRect">
            <a:avLst/>
          </a:prstGeom>
          <a:solidFill>
            <a:srgbClr val="CBEDDD"/>
          </a:solidFill>
          <a:ln w="3175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85" name="文本框 184"/>
          <p:cNvSpPr txBox="1"/>
          <p:nvPr/>
        </p:nvSpPr>
        <p:spPr>
          <a:xfrm>
            <a:off x="17653348" y="30531791"/>
            <a:ext cx="1370573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(e)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气体传感器动态响应图 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(f)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 恢复时间（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g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）响应时间</a:t>
            </a:r>
          </a:p>
        </p:txBody>
      </p:sp>
      <p:pic>
        <p:nvPicPr>
          <p:cNvPr id="188" name="图片 187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4893915" y="31632109"/>
            <a:ext cx="6321644" cy="4629644"/>
          </a:xfrm>
          <a:prstGeom prst="rect">
            <a:avLst/>
          </a:prstGeom>
        </p:spPr>
      </p:pic>
      <p:pic>
        <p:nvPicPr>
          <p:cNvPr id="189" name="图片 18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5926" y="31656296"/>
            <a:ext cx="6285781" cy="4570443"/>
          </a:xfrm>
          <a:prstGeom prst="rect">
            <a:avLst/>
          </a:prstGeom>
        </p:spPr>
      </p:pic>
      <p:sp>
        <p:nvSpPr>
          <p:cNvPr id="190" name="圆角矩形 189"/>
          <p:cNvSpPr/>
          <p:nvPr/>
        </p:nvSpPr>
        <p:spPr>
          <a:xfrm>
            <a:off x="17513047" y="36459738"/>
            <a:ext cx="13798331" cy="1220411"/>
          </a:xfrm>
          <a:prstGeom prst="roundRect">
            <a:avLst/>
          </a:prstGeom>
          <a:solidFill>
            <a:srgbClr val="CBEDDD"/>
          </a:solidFill>
          <a:ln w="3175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91" name="文本框 190"/>
          <p:cNvSpPr txBox="1"/>
          <p:nvPr/>
        </p:nvSpPr>
        <p:spPr>
          <a:xfrm>
            <a:off x="17634061" y="36502458"/>
            <a:ext cx="13705736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(e)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气体传感器以二氧化氮为干扰气体交叉灵敏度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  <a:cs typeface="Arial Unicode MS" panose="020B0604020202020204" pitchFamily="34" charset="-122"/>
            </a:endParaRPr>
          </a:p>
          <a:p>
            <a:pPr algn="just"/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(i)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纳米钯与氧化石墨烯质量比对气体传感器对氢气响应的影响</a:t>
            </a:r>
          </a:p>
          <a:p>
            <a:pPr algn="just"/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192" name="文本框 191"/>
          <p:cNvSpPr txBox="1"/>
          <p:nvPr/>
        </p:nvSpPr>
        <p:spPr>
          <a:xfrm>
            <a:off x="24689493" y="31358714"/>
            <a:ext cx="443311" cy="569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05" b="1" dirty="0"/>
              <a:t>i)</a:t>
            </a:r>
            <a:endParaRPr lang="zh-CN" altLang="en-US" sz="3105" b="1" dirty="0"/>
          </a:p>
        </p:txBody>
      </p:sp>
      <p:sp>
        <p:nvSpPr>
          <p:cNvPr id="100" name="Rectangle 19"/>
          <p:cNvSpPr>
            <a:spLocks noChangeArrowheads="1"/>
          </p:cNvSpPr>
          <p:nvPr/>
        </p:nvSpPr>
        <p:spPr bwMode="auto">
          <a:xfrm rot="10800000" flipV="1">
            <a:off x="6610" y="42327335"/>
            <a:ext cx="32399288" cy="87884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gamma/>
                  <a:tint val="0"/>
                  <a:invGamma/>
                </a:schemeClr>
              </a:gs>
              <a:gs pos="53000">
                <a:srgbClr val="C00000"/>
              </a:gs>
            </a:gsLst>
            <a:lin ang="0" scaled="1"/>
          </a:gradFill>
          <a:ln w="25400">
            <a:noFill/>
            <a:miter lim="800000"/>
          </a:ln>
          <a:effectLst/>
        </p:spPr>
        <p:txBody>
          <a:bodyPr wrap="square" anchor="ctr" anchorCtr="1">
            <a:spAutoFit/>
          </a:bodyPr>
          <a:lstStyle>
            <a:lvl1pPr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zh-CN" altLang="en-US" sz="512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浙江大学机械工程学院</a:t>
            </a:r>
            <a:r>
              <a:rPr lang="en-US" altLang="zh-TW" sz="512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2026</a:t>
            </a:r>
            <a:r>
              <a:rPr lang="zh-CN" altLang="en-US" sz="512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年本科毕业设计展</a:t>
            </a:r>
            <a:endParaRPr lang="zh-TW" altLang="zh-TW" sz="512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1" name="Rectangle 19"/>
          <p:cNvSpPr>
            <a:spLocks noChangeArrowheads="1"/>
          </p:cNvSpPr>
          <p:nvPr/>
        </p:nvSpPr>
        <p:spPr bwMode="auto">
          <a:xfrm flipV="1">
            <a:off x="-16987" y="4165653"/>
            <a:ext cx="32399288" cy="540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gamma/>
                  <a:tint val="0"/>
                  <a:invGamma/>
                </a:schemeClr>
              </a:gs>
              <a:gs pos="53000">
                <a:srgbClr val="C00000"/>
              </a:gs>
            </a:gsLst>
            <a:lin ang="0" scaled="1"/>
          </a:gradFill>
          <a:ln w="25400">
            <a:noFill/>
            <a:miter lim="800000"/>
          </a:ln>
          <a:effectLst/>
        </p:spPr>
        <p:txBody>
          <a:bodyPr wrap="square" anchor="ctr">
            <a:spAutoFit/>
          </a:bodyPr>
          <a:lstStyle>
            <a:lvl1pPr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zh-TW" altLang="zh-TW" sz="5120">
              <a:ea typeface="PMingLiU" panose="02020500000000000000" pitchFamily="18" charset="-120"/>
            </a:endParaRPr>
          </a:p>
        </p:txBody>
      </p:sp>
      <p:sp>
        <p:nvSpPr>
          <p:cNvPr id="102" name="object 101">
            <a:extLst>
              <a:ext uri="{FF2B5EF4-FFF2-40B4-BE49-F238E27FC236}">
                <a16:creationId xmlns:a16="http://schemas.microsoft.com/office/drawing/2014/main" id="{0ACDFBE9-4A0F-43DF-859C-EFAB7787E58B}"/>
              </a:ext>
            </a:extLst>
          </p:cNvPr>
          <p:cNvSpPr txBox="1"/>
          <p:nvPr/>
        </p:nvSpPr>
        <p:spPr>
          <a:xfrm>
            <a:off x="27580097" y="2749259"/>
            <a:ext cx="7236420" cy="170751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0" spc="204" dirty="0">
                <a:ln>
                  <a:solidFill>
                    <a:schemeClr val="accent1">
                      <a:alpha val="79000"/>
                    </a:schemeClr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2D75B6"/>
                  </a:solidFill>
                </a:uFill>
                <a:latin typeface="Aa欢乐堡" panose="00020600040101010101" pitchFamily="18" charset="-122"/>
                <a:ea typeface="Aa欢乐堡" panose="00020600040101010101" pitchFamily="18" charset="-122"/>
                <a:cs typeface="Aa欢乐堡"/>
              </a:rPr>
              <a:t>0</a:t>
            </a:r>
            <a:r>
              <a:rPr lang="en-US" sz="11000" spc="204" dirty="0">
                <a:ln>
                  <a:solidFill>
                    <a:schemeClr val="accent1">
                      <a:alpha val="79000"/>
                    </a:schemeClr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2D75B6"/>
                  </a:solidFill>
                </a:uFill>
                <a:latin typeface="Aa欢乐堡" panose="00020600040101010101" pitchFamily="18" charset="-122"/>
                <a:ea typeface="Aa欢乐堡" panose="00020600040101010101" pitchFamily="18" charset="-122"/>
                <a:cs typeface="Aa欢乐堡"/>
              </a:rPr>
              <a:t>0</a:t>
            </a:r>
            <a:r>
              <a:rPr sz="11000" spc="204" dirty="0">
                <a:ln>
                  <a:solidFill>
                    <a:schemeClr val="accent1">
                      <a:alpha val="79000"/>
                    </a:schemeClr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2D75B6"/>
                  </a:solidFill>
                </a:uFill>
                <a:latin typeface="Aa欢乐堡" panose="00020600040101010101" pitchFamily="18" charset="-122"/>
                <a:ea typeface="Aa欢乐堡" panose="00020600040101010101" pitchFamily="18" charset="-122"/>
                <a:cs typeface="Aa欢乐堡"/>
              </a:rPr>
              <a:t>1</a:t>
            </a:r>
            <a:endParaRPr sz="11000" dirty="0">
              <a:ln>
                <a:solidFill>
                  <a:schemeClr val="accent1">
                    <a:alpha val="79000"/>
                  </a:schemeClr>
                </a:solidFill>
              </a:ln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508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Aa欢乐堡" panose="00020600040101010101" pitchFamily="18" charset="-122"/>
              <a:ea typeface="Aa欢乐堡" panose="00020600040101010101" pitchFamily="18" charset="-122"/>
              <a:cs typeface="Aa欢乐堡"/>
            </a:endParaRPr>
          </a:p>
        </p:txBody>
      </p:sp>
      <p:pic>
        <p:nvPicPr>
          <p:cNvPr id="105" name="图片 104">
            <a:extLst>
              <a:ext uri="{FF2B5EF4-FFF2-40B4-BE49-F238E27FC236}">
                <a16:creationId xmlns:a16="http://schemas.microsoft.com/office/drawing/2014/main" id="{ECB03FDF-A8D5-4021-878E-0049D19577B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727" y="135318"/>
            <a:ext cx="3755243" cy="314364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432</Words>
  <Application>Microsoft Office PowerPoint</Application>
  <PresentationFormat>自定义</PresentationFormat>
  <Paragraphs>40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Calibri</vt:lpstr>
      <vt:lpstr>Calibri Light</vt:lpstr>
      <vt:lpstr>华文新魏</vt:lpstr>
      <vt:lpstr>黑体</vt:lpstr>
      <vt:lpstr>Arial Narrow</vt:lpstr>
      <vt:lpstr>楷体</vt:lpstr>
      <vt:lpstr>Arial</vt:lpstr>
      <vt:lpstr>Aa欢乐堡</vt:lpstr>
      <vt:lpstr>Office 主题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Donglei</cp:lastModifiedBy>
  <cp:revision>292</cp:revision>
  <dcterms:created xsi:type="dcterms:W3CDTF">2016-01-17T06:37:00Z</dcterms:created>
  <dcterms:modified xsi:type="dcterms:W3CDTF">2026-05-18T10:23:44Z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D3F8972B6291499989DC53B8F832FBFC_12</vt:lpwstr>
  </property>
  <property fmtid="{D5CDD505-2E9C-101B-9397-08002B2CF9AE}" pid="3" name="KSOProductBuildVer">
    <vt:lpwstr>2052-12.1.0.23542</vt:lpwstr>
  </property>
</Properties>
</file>